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s/slide47.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Default Extension="docx" ContentType="application/vnd.openxmlformats-officedocument.wordprocessingml.document"/>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Default Extension="gif" ContentType="image/gif"/>
  <Default Extension="vml" ContentType="application/vnd.openxmlformats-officedocument.vmlDrawing"/>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Layouts/slideLayout3.xml" ContentType="application/vnd.openxmlformats-officedocument.presentationml.slideLayout+xml"/>
  <Default Extension="jpeg" ContentType="image/jpeg"/>
  <Default Extension="emf" ContentType="image/x-emf"/>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9"/>
  </p:notesMasterIdLst>
  <p:sldIdLst>
    <p:sldId id="259" r:id="rId2"/>
    <p:sldId id="257" r:id="rId3"/>
    <p:sldId id="260" r:id="rId4"/>
    <p:sldId id="261" r:id="rId5"/>
    <p:sldId id="262" r:id="rId6"/>
    <p:sldId id="263" r:id="rId7"/>
    <p:sldId id="264" r:id="rId8"/>
    <p:sldId id="265" r:id="rId9"/>
    <p:sldId id="267" r:id="rId10"/>
    <p:sldId id="268" r:id="rId11"/>
    <p:sldId id="269" r:id="rId12"/>
    <p:sldId id="270" r:id="rId13"/>
    <p:sldId id="271" r:id="rId14"/>
    <p:sldId id="272" r:id="rId15"/>
    <p:sldId id="274" r:id="rId16"/>
    <p:sldId id="275" r:id="rId17"/>
    <p:sldId id="276" r:id="rId18"/>
    <p:sldId id="277" r:id="rId19"/>
    <p:sldId id="278" r:id="rId20"/>
    <p:sldId id="279" r:id="rId21"/>
    <p:sldId id="281" r:id="rId22"/>
    <p:sldId id="282" r:id="rId23"/>
    <p:sldId id="302" r:id="rId24"/>
    <p:sldId id="303" r:id="rId25"/>
    <p:sldId id="287" r:id="rId26"/>
    <p:sldId id="289" r:id="rId27"/>
    <p:sldId id="291" r:id="rId28"/>
    <p:sldId id="292" r:id="rId29"/>
    <p:sldId id="301" r:id="rId30"/>
    <p:sldId id="293" r:id="rId31"/>
    <p:sldId id="294" r:id="rId32"/>
    <p:sldId id="295" r:id="rId33"/>
    <p:sldId id="296" r:id="rId34"/>
    <p:sldId id="297" r:id="rId35"/>
    <p:sldId id="298" r:id="rId36"/>
    <p:sldId id="299" r:id="rId37"/>
    <p:sldId id="300" r:id="rId38"/>
    <p:sldId id="304" r:id="rId39"/>
    <p:sldId id="305" r:id="rId40"/>
    <p:sldId id="311" r:id="rId41"/>
    <p:sldId id="306" r:id="rId42"/>
    <p:sldId id="307" r:id="rId43"/>
    <p:sldId id="308" r:id="rId44"/>
    <p:sldId id="309" r:id="rId45"/>
    <p:sldId id="310" r:id="rId46"/>
    <p:sldId id="290" r:id="rId47"/>
    <p:sldId id="312" r:id="rId4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66FF"/>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horzBarState="maximized">
    <p:restoredLeft sz="13791" autoAdjust="0"/>
    <p:restoredTop sz="98566" autoAdjust="0"/>
  </p:normalViewPr>
  <p:slideViewPr>
    <p:cSldViewPr>
      <p:cViewPr>
        <p:scale>
          <a:sx n="69" d="100"/>
          <a:sy n="69" d="100"/>
        </p:scale>
        <p:origin x="-1476" y="-192"/>
      </p:cViewPr>
      <p:guideLst>
        <p:guide orient="horz" pos="2160"/>
        <p:guide pos="2880"/>
      </p:guideLst>
    </p:cSldViewPr>
  </p:slideViewPr>
  <p:notesTextViewPr>
    <p:cViewPr>
      <p:scale>
        <a:sx n="1" d="1"/>
        <a:sy n="1" d="1"/>
      </p:scale>
      <p:origin x="0" y="0"/>
    </p:cViewPr>
  </p:notesText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5.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6.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6D3E080-972B-4E04-B3A2-D7D0BB5FE8A0}" type="datetimeFigureOut">
              <a:rPr lang="en-US" smtClean="0"/>
              <a:pPr/>
              <a:t>27-Sep-19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00D2723-CFFD-4984-8ECF-EC7C62FC922B}" type="slidenum">
              <a:rPr lang="en-US" smtClean="0"/>
              <a:pPr/>
              <a:t>‹#›</a:t>
            </a:fld>
            <a:endParaRPr lang="en-US"/>
          </a:p>
        </p:txBody>
      </p:sp>
    </p:spTree>
    <p:extLst>
      <p:ext uri="{BB962C8B-B14F-4D97-AF65-F5344CB8AC3E}">
        <p14:creationId xmlns:p14="http://schemas.microsoft.com/office/powerpoint/2010/main" xmlns="" val="35451246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00D2723-CFFD-4984-8ECF-EC7C62FC922B}" type="slidenum">
              <a:rPr lang="en-US" smtClean="0"/>
              <a:pPr/>
              <a:t>10</a:t>
            </a:fld>
            <a:endParaRPr lang="en-US"/>
          </a:p>
        </p:txBody>
      </p:sp>
    </p:spTree>
    <p:extLst>
      <p:ext uri="{BB962C8B-B14F-4D97-AF65-F5344CB8AC3E}">
        <p14:creationId xmlns:p14="http://schemas.microsoft.com/office/powerpoint/2010/main" xmlns="" val="25241196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E9E93761-E4FD-4F35-BDEC-54AF6E3B3F6C}" type="datetimeFigureOut">
              <a:rPr lang="en-US" smtClean="0"/>
              <a:pPr/>
              <a:t>27-Sep-19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39931B4-B59E-4C16-BB0E-A383E02215D7}" type="slidenum">
              <a:rPr lang="en-US" smtClean="0"/>
              <a:pPr/>
              <a:t>‹#›</a:t>
            </a:fld>
            <a:endParaRPr lang="en-US"/>
          </a:p>
        </p:txBody>
      </p:sp>
    </p:spTree>
    <p:extLst>
      <p:ext uri="{BB962C8B-B14F-4D97-AF65-F5344CB8AC3E}">
        <p14:creationId xmlns:p14="http://schemas.microsoft.com/office/powerpoint/2010/main" xmlns="" val="1868938731"/>
      </p:ext>
    </p:extLst>
  </p:cSld>
  <p:clrMapOvr>
    <a:masterClrMapping/>
  </p:clrMapOvr>
  <p:transition>
    <p:newsflash/>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9E93761-E4FD-4F35-BDEC-54AF6E3B3F6C}" type="datetimeFigureOut">
              <a:rPr lang="en-US" smtClean="0"/>
              <a:pPr/>
              <a:t>27-Sep-19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39931B4-B59E-4C16-BB0E-A383E02215D7}" type="slidenum">
              <a:rPr lang="en-US" smtClean="0"/>
              <a:pPr/>
              <a:t>‹#›</a:t>
            </a:fld>
            <a:endParaRPr lang="en-US"/>
          </a:p>
        </p:txBody>
      </p:sp>
    </p:spTree>
    <p:extLst>
      <p:ext uri="{BB962C8B-B14F-4D97-AF65-F5344CB8AC3E}">
        <p14:creationId xmlns:p14="http://schemas.microsoft.com/office/powerpoint/2010/main" xmlns="" val="1702717668"/>
      </p:ext>
    </p:extLst>
  </p:cSld>
  <p:clrMapOvr>
    <a:masterClrMapping/>
  </p:clrMapOvr>
  <p:transition>
    <p:newsflash/>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9E93761-E4FD-4F35-BDEC-54AF6E3B3F6C}" type="datetimeFigureOut">
              <a:rPr lang="en-US" smtClean="0"/>
              <a:pPr/>
              <a:t>27-Sep-19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39931B4-B59E-4C16-BB0E-A383E02215D7}" type="slidenum">
              <a:rPr lang="en-US" smtClean="0"/>
              <a:pPr/>
              <a:t>‹#›</a:t>
            </a:fld>
            <a:endParaRPr lang="en-US"/>
          </a:p>
        </p:txBody>
      </p:sp>
    </p:spTree>
    <p:extLst>
      <p:ext uri="{BB962C8B-B14F-4D97-AF65-F5344CB8AC3E}">
        <p14:creationId xmlns:p14="http://schemas.microsoft.com/office/powerpoint/2010/main" xmlns="" val="2282908117"/>
      </p:ext>
    </p:extLst>
  </p:cSld>
  <p:clrMapOvr>
    <a:masterClrMapping/>
  </p:clrMapOvr>
  <p:transition>
    <p:newsflash/>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9E93761-E4FD-4F35-BDEC-54AF6E3B3F6C}" type="datetimeFigureOut">
              <a:rPr lang="en-US" smtClean="0"/>
              <a:pPr/>
              <a:t>27-Sep-19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39931B4-B59E-4C16-BB0E-A383E02215D7}" type="slidenum">
              <a:rPr lang="en-US" smtClean="0"/>
              <a:pPr/>
              <a:t>‹#›</a:t>
            </a:fld>
            <a:endParaRPr lang="en-US"/>
          </a:p>
        </p:txBody>
      </p:sp>
    </p:spTree>
    <p:extLst>
      <p:ext uri="{BB962C8B-B14F-4D97-AF65-F5344CB8AC3E}">
        <p14:creationId xmlns:p14="http://schemas.microsoft.com/office/powerpoint/2010/main" xmlns="" val="3875823845"/>
      </p:ext>
    </p:extLst>
  </p:cSld>
  <p:clrMapOvr>
    <a:masterClrMapping/>
  </p:clrMapOvr>
  <p:transition>
    <p:newsflash/>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9E93761-E4FD-4F35-BDEC-54AF6E3B3F6C}" type="datetimeFigureOut">
              <a:rPr lang="en-US" smtClean="0"/>
              <a:pPr/>
              <a:t>27-Sep-19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39931B4-B59E-4C16-BB0E-A383E02215D7}" type="slidenum">
              <a:rPr lang="en-US" smtClean="0"/>
              <a:pPr/>
              <a:t>‹#›</a:t>
            </a:fld>
            <a:endParaRPr lang="en-US"/>
          </a:p>
        </p:txBody>
      </p:sp>
    </p:spTree>
    <p:extLst>
      <p:ext uri="{BB962C8B-B14F-4D97-AF65-F5344CB8AC3E}">
        <p14:creationId xmlns:p14="http://schemas.microsoft.com/office/powerpoint/2010/main" xmlns="" val="1792296926"/>
      </p:ext>
    </p:extLst>
  </p:cSld>
  <p:clrMapOvr>
    <a:masterClrMapping/>
  </p:clrMapOvr>
  <p:transition>
    <p:newsflash/>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E9E93761-E4FD-4F35-BDEC-54AF6E3B3F6C}" type="datetimeFigureOut">
              <a:rPr lang="en-US" smtClean="0"/>
              <a:pPr/>
              <a:t>27-Sep-19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39931B4-B59E-4C16-BB0E-A383E02215D7}" type="slidenum">
              <a:rPr lang="en-US" smtClean="0"/>
              <a:pPr/>
              <a:t>‹#›</a:t>
            </a:fld>
            <a:endParaRPr lang="en-US"/>
          </a:p>
        </p:txBody>
      </p:sp>
    </p:spTree>
    <p:extLst>
      <p:ext uri="{BB962C8B-B14F-4D97-AF65-F5344CB8AC3E}">
        <p14:creationId xmlns:p14="http://schemas.microsoft.com/office/powerpoint/2010/main" xmlns="" val="3774532642"/>
      </p:ext>
    </p:extLst>
  </p:cSld>
  <p:clrMapOvr>
    <a:masterClrMapping/>
  </p:clrMapOvr>
  <p:transition>
    <p:newsflash/>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E9E93761-E4FD-4F35-BDEC-54AF6E3B3F6C}" type="datetimeFigureOut">
              <a:rPr lang="en-US" smtClean="0"/>
              <a:pPr/>
              <a:t>27-Sep-19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39931B4-B59E-4C16-BB0E-A383E02215D7}" type="slidenum">
              <a:rPr lang="en-US" smtClean="0"/>
              <a:pPr/>
              <a:t>‹#›</a:t>
            </a:fld>
            <a:endParaRPr lang="en-US"/>
          </a:p>
        </p:txBody>
      </p:sp>
    </p:spTree>
    <p:extLst>
      <p:ext uri="{BB962C8B-B14F-4D97-AF65-F5344CB8AC3E}">
        <p14:creationId xmlns:p14="http://schemas.microsoft.com/office/powerpoint/2010/main" xmlns="" val="2153976874"/>
      </p:ext>
    </p:extLst>
  </p:cSld>
  <p:clrMapOvr>
    <a:masterClrMapping/>
  </p:clrMapOvr>
  <p:transition>
    <p:newsflash/>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E9E93761-E4FD-4F35-BDEC-54AF6E3B3F6C}" type="datetimeFigureOut">
              <a:rPr lang="en-US" smtClean="0"/>
              <a:pPr/>
              <a:t>27-Sep-19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39931B4-B59E-4C16-BB0E-A383E02215D7}" type="slidenum">
              <a:rPr lang="en-US" smtClean="0"/>
              <a:pPr/>
              <a:t>‹#›</a:t>
            </a:fld>
            <a:endParaRPr lang="en-US"/>
          </a:p>
        </p:txBody>
      </p:sp>
    </p:spTree>
    <p:extLst>
      <p:ext uri="{BB962C8B-B14F-4D97-AF65-F5344CB8AC3E}">
        <p14:creationId xmlns:p14="http://schemas.microsoft.com/office/powerpoint/2010/main" xmlns="" val="2087274075"/>
      </p:ext>
    </p:extLst>
  </p:cSld>
  <p:clrMapOvr>
    <a:masterClrMapping/>
  </p:clrMapOvr>
  <p:transition>
    <p:newsflash/>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9E93761-E4FD-4F35-BDEC-54AF6E3B3F6C}" type="datetimeFigureOut">
              <a:rPr lang="en-US" smtClean="0"/>
              <a:pPr/>
              <a:t>27-Sep-19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39931B4-B59E-4C16-BB0E-A383E02215D7}" type="slidenum">
              <a:rPr lang="en-US" smtClean="0"/>
              <a:pPr/>
              <a:t>‹#›</a:t>
            </a:fld>
            <a:endParaRPr lang="en-US"/>
          </a:p>
        </p:txBody>
      </p:sp>
    </p:spTree>
    <p:extLst>
      <p:ext uri="{BB962C8B-B14F-4D97-AF65-F5344CB8AC3E}">
        <p14:creationId xmlns:p14="http://schemas.microsoft.com/office/powerpoint/2010/main" xmlns="" val="1465290357"/>
      </p:ext>
    </p:extLst>
  </p:cSld>
  <p:clrMapOvr>
    <a:masterClrMapping/>
  </p:clrMapOvr>
  <p:transition>
    <p:newsflash/>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9E93761-E4FD-4F35-BDEC-54AF6E3B3F6C}" type="datetimeFigureOut">
              <a:rPr lang="en-US" smtClean="0"/>
              <a:pPr/>
              <a:t>27-Sep-19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39931B4-B59E-4C16-BB0E-A383E02215D7}" type="slidenum">
              <a:rPr lang="en-US" smtClean="0"/>
              <a:pPr/>
              <a:t>‹#›</a:t>
            </a:fld>
            <a:endParaRPr lang="en-US"/>
          </a:p>
        </p:txBody>
      </p:sp>
    </p:spTree>
    <p:extLst>
      <p:ext uri="{BB962C8B-B14F-4D97-AF65-F5344CB8AC3E}">
        <p14:creationId xmlns:p14="http://schemas.microsoft.com/office/powerpoint/2010/main" xmlns="" val="3112048719"/>
      </p:ext>
    </p:extLst>
  </p:cSld>
  <p:clrMapOvr>
    <a:masterClrMapping/>
  </p:clrMapOvr>
  <p:transition>
    <p:newsflash/>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9E93761-E4FD-4F35-BDEC-54AF6E3B3F6C}" type="datetimeFigureOut">
              <a:rPr lang="en-US" smtClean="0"/>
              <a:pPr/>
              <a:t>27-Sep-19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39931B4-B59E-4C16-BB0E-A383E02215D7}" type="slidenum">
              <a:rPr lang="en-US" smtClean="0"/>
              <a:pPr/>
              <a:t>‹#›</a:t>
            </a:fld>
            <a:endParaRPr lang="en-US"/>
          </a:p>
        </p:txBody>
      </p:sp>
    </p:spTree>
    <p:extLst>
      <p:ext uri="{BB962C8B-B14F-4D97-AF65-F5344CB8AC3E}">
        <p14:creationId xmlns:p14="http://schemas.microsoft.com/office/powerpoint/2010/main" xmlns="" val="2696202441"/>
      </p:ext>
    </p:extLst>
  </p:cSld>
  <p:clrMapOvr>
    <a:masterClrMapping/>
  </p:clrMapOvr>
  <p:transition>
    <p:newsflash/>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9E93761-E4FD-4F35-BDEC-54AF6E3B3F6C}" type="datetimeFigureOut">
              <a:rPr lang="en-US" smtClean="0"/>
              <a:pPr/>
              <a:t>27-Sep-19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39931B4-B59E-4C16-BB0E-A383E02215D7}" type="slidenum">
              <a:rPr lang="en-US" smtClean="0"/>
              <a:pPr/>
              <a:t>‹#›</a:t>
            </a:fld>
            <a:endParaRPr lang="en-US"/>
          </a:p>
        </p:txBody>
      </p:sp>
    </p:spTree>
    <p:extLst>
      <p:ext uri="{BB962C8B-B14F-4D97-AF65-F5344CB8AC3E}">
        <p14:creationId xmlns:p14="http://schemas.microsoft.com/office/powerpoint/2010/main" xmlns="" val="135190722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newsflash/>
  </p:transition>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14.jpeg"/></Relationships>
</file>

<file path=ppt/slides/_rels/slide1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6.gif"/><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image" Target="../media/image21.jpe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5.gif"/><Relationship Id="rId2" Type="http://schemas.openxmlformats.org/officeDocument/2006/relationships/image" Target="../media/image24.jpeg"/><Relationship Id="rId1" Type="http://schemas.openxmlformats.org/officeDocument/2006/relationships/slideLayout" Target="../slideLayouts/slideLayout7.xml"/><Relationship Id="rId4" Type="http://schemas.openxmlformats.org/officeDocument/2006/relationships/image" Target="../media/image26.jpeg"/></Relationships>
</file>

<file path=ppt/slides/_rels/slide18.xml.rels><?xml version="1.0" encoding="UTF-8" standalone="yes"?>
<Relationships xmlns="http://schemas.openxmlformats.org/package/2006/relationships"><Relationship Id="rId3" Type="http://schemas.openxmlformats.org/officeDocument/2006/relationships/image" Target="../media/image28.gif"/><Relationship Id="rId2" Type="http://schemas.openxmlformats.org/officeDocument/2006/relationships/image" Target="../media/image27.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package" Target="../embeddings/Microsoft_Office_Word_Document1.docx"/><Relationship Id="rId2" Type="http://schemas.openxmlformats.org/officeDocument/2006/relationships/slideLayout" Target="../slideLayouts/slideLayout7.xml"/><Relationship Id="rId1" Type="http://schemas.openxmlformats.org/officeDocument/2006/relationships/vmlDrawing" Target="../drawings/vmlDrawing1.vml"/></Relationships>
</file>

<file path=ppt/slides/_rels/slide25.xml.rels><?xml version="1.0" encoding="UTF-8" standalone="yes"?>
<Relationships xmlns="http://schemas.openxmlformats.org/package/2006/relationships"><Relationship Id="rId3" Type="http://schemas.openxmlformats.org/officeDocument/2006/relationships/package" Target="../embeddings/Microsoft_Office_Word_Document2.docx"/><Relationship Id="rId2" Type="http://schemas.openxmlformats.org/officeDocument/2006/relationships/slideLayout" Target="../slideLayouts/slideLayout7.xml"/><Relationship Id="rId1" Type="http://schemas.openxmlformats.org/officeDocument/2006/relationships/vmlDrawing" Target="../drawings/vmlDrawing2.vml"/></Relationships>
</file>

<file path=ppt/slides/_rels/slide26.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50.gif"/><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53.gif"/><Relationship Id="rId2" Type="http://schemas.openxmlformats.org/officeDocument/2006/relationships/image" Target="../media/image52.jpe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54.gif"/><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57.gif"/><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59.gif"/><Relationship Id="rId2" Type="http://schemas.openxmlformats.org/officeDocument/2006/relationships/image" Target="../media/image58.jpe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61.gif"/><Relationship Id="rId2" Type="http://schemas.openxmlformats.org/officeDocument/2006/relationships/image" Target="../media/image60.jpe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62.jpeg"/><Relationship Id="rId1" Type="http://schemas.openxmlformats.org/officeDocument/2006/relationships/slideLayout" Target="../slideLayouts/slideLayout1.xml"/><Relationship Id="rId4" Type="http://schemas.openxmlformats.org/officeDocument/2006/relationships/image" Target="../media/image64.gif"/></Relationships>
</file>

<file path=ppt/slides/_rels/slide47.xml.rels><?xml version="1.0" encoding="UTF-8" standalone="yes"?>
<Relationships xmlns="http://schemas.openxmlformats.org/package/2006/relationships"><Relationship Id="rId3" Type="http://schemas.openxmlformats.org/officeDocument/2006/relationships/image" Target="../media/image66.gif"/><Relationship Id="rId2" Type="http://schemas.openxmlformats.org/officeDocument/2006/relationships/image" Target="../media/image65.gif"/><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1000" r="-11000"/>
          </a:stretch>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1981200" y="1524000"/>
            <a:ext cx="5181600" cy="3657600"/>
          </a:xfrm>
          <a:prstGeom prst="rect">
            <a:avLst/>
          </a:prstGeom>
        </p:spPr>
      </p:pic>
    </p:spTree>
    <p:extLst>
      <p:ext uri="{BB962C8B-B14F-4D97-AF65-F5344CB8AC3E}">
        <p14:creationId xmlns:p14="http://schemas.microsoft.com/office/powerpoint/2010/main" xmlns="" val="3205845102"/>
      </p:ext>
    </p:extLst>
  </p:cSld>
  <p:clrMapOvr>
    <a:masterClrMapping/>
  </p:clrMapOvr>
  <p:transition>
    <p:newsflash/>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2" name="Rectangle 1"/>
          <p:cNvSpPr/>
          <p:nvPr/>
        </p:nvSpPr>
        <p:spPr>
          <a:xfrm>
            <a:off x="395536" y="1268761"/>
            <a:ext cx="7704856" cy="1938992"/>
          </a:xfrm>
          <a:prstGeom prst="rect">
            <a:avLst/>
          </a:prstGeom>
        </p:spPr>
        <p:txBody>
          <a:bodyPr wrap="square">
            <a:spAutoFit/>
          </a:bodyPr>
          <a:lstStyle/>
          <a:p>
            <a:pPr lvl="0" fontAlgn="base">
              <a:spcBef>
                <a:spcPct val="0"/>
              </a:spcBef>
              <a:spcAft>
                <a:spcPct val="0"/>
              </a:spcAft>
            </a:pPr>
            <a:r>
              <a:rPr lang="en-US" sz="2400" dirty="0" smtClean="0">
                <a:latin typeface="Baskerville Old Face" pitchFamily="18" charset="0"/>
                <a:ea typeface="Calibri" pitchFamily="34" charset="0"/>
                <a:cs typeface="Tahoma" pitchFamily="34" charset="0"/>
              </a:rPr>
              <a:t>As per the processes defined by the management team and our Project Guide </a:t>
            </a:r>
            <a:r>
              <a:rPr lang="en-US" sz="2400" u="sng" dirty="0" smtClean="0">
                <a:solidFill>
                  <a:srgbClr val="C00000"/>
                </a:solidFill>
                <a:latin typeface="Baskerville Old Face" pitchFamily="18" charset="0"/>
                <a:ea typeface="Calibri" pitchFamily="34" charset="0"/>
                <a:cs typeface="Tahoma" pitchFamily="34" charset="0"/>
              </a:rPr>
              <a:t>SURESH SIR.</a:t>
            </a:r>
          </a:p>
          <a:p>
            <a:pPr lvl="0" fontAlgn="base">
              <a:spcBef>
                <a:spcPct val="0"/>
              </a:spcBef>
              <a:spcAft>
                <a:spcPct val="0"/>
              </a:spcAft>
            </a:pPr>
            <a:endParaRPr lang="en-US" sz="2400" dirty="0" smtClean="0">
              <a:latin typeface="Baskerville Old Face" pitchFamily="18" charset="0"/>
              <a:ea typeface="Calibri" pitchFamily="34" charset="0"/>
              <a:cs typeface="Tahoma" pitchFamily="34" charset="0"/>
            </a:endParaRPr>
          </a:p>
          <a:p>
            <a:pPr lvl="0" fontAlgn="base">
              <a:spcBef>
                <a:spcPct val="0"/>
              </a:spcBef>
              <a:spcAft>
                <a:spcPct val="0"/>
              </a:spcAft>
            </a:pPr>
            <a:r>
              <a:rPr lang="en-US" sz="2400" dirty="0" smtClean="0">
                <a:latin typeface="Baskerville Old Face" pitchFamily="18" charset="0"/>
                <a:ea typeface="Calibri" pitchFamily="34" charset="0"/>
                <a:cs typeface="Tahoma" pitchFamily="34" charset="0"/>
              </a:rPr>
              <a:t>For this, the organization maintains two types of authorization that is :</a:t>
            </a:r>
            <a:endParaRPr lang="en-US" sz="2400" dirty="0" smtClean="0">
              <a:latin typeface="Arial" pitchFamily="34" charset="0"/>
              <a:cs typeface="Arial" pitchFamily="34" charset="0"/>
            </a:endParaRPr>
          </a:p>
        </p:txBody>
      </p:sp>
      <p:sp>
        <p:nvSpPr>
          <p:cNvPr id="4" name="Rectangle 3"/>
          <p:cNvSpPr/>
          <p:nvPr/>
        </p:nvSpPr>
        <p:spPr>
          <a:xfrm>
            <a:off x="323528" y="3706447"/>
            <a:ext cx="3744416" cy="830997"/>
          </a:xfrm>
          <a:prstGeom prst="rect">
            <a:avLst/>
          </a:prstGeom>
        </p:spPr>
        <p:txBody>
          <a:bodyPr wrap="square">
            <a:spAutoFit/>
          </a:bodyPr>
          <a:lstStyle/>
          <a:p>
            <a:pPr>
              <a:buFont typeface="Wingdings" pitchFamily="2" charset="2"/>
              <a:buChar char="q"/>
            </a:pPr>
            <a:r>
              <a:rPr lang="en-US" sz="2400" b="1" dirty="0" smtClean="0">
                <a:solidFill>
                  <a:srgbClr val="00B050"/>
                </a:solidFill>
                <a:latin typeface="Aharoni" pitchFamily="2" charset="-79"/>
                <a:cs typeface="Aharoni" pitchFamily="2" charset="-79"/>
              </a:rPr>
              <a:t>ADMINISTRATOR</a:t>
            </a:r>
          </a:p>
          <a:p>
            <a:pPr>
              <a:buFont typeface="Wingdings" pitchFamily="2" charset="2"/>
              <a:buChar char="q"/>
            </a:pPr>
            <a:r>
              <a:rPr lang="en-US" sz="2400" b="1" dirty="0" smtClean="0">
                <a:solidFill>
                  <a:srgbClr val="00B050"/>
                </a:solidFill>
                <a:latin typeface="Aharoni" pitchFamily="2" charset="-79"/>
                <a:cs typeface="Aharoni" pitchFamily="2" charset="-79"/>
              </a:rPr>
              <a:t> USER</a:t>
            </a:r>
          </a:p>
        </p:txBody>
      </p:sp>
      <p:pic>
        <p:nvPicPr>
          <p:cNvPr id="3" name="Picture 2"/>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rot="20234682">
            <a:off x="2796540" y="3962400"/>
            <a:ext cx="5562600" cy="1828800"/>
          </a:xfrm>
          <a:prstGeom prst="rect">
            <a:avLst/>
          </a:prstGeom>
        </p:spPr>
      </p:pic>
    </p:spTree>
    <p:extLst>
      <p:ext uri="{BB962C8B-B14F-4D97-AF65-F5344CB8AC3E}">
        <p14:creationId xmlns:p14="http://schemas.microsoft.com/office/powerpoint/2010/main" xmlns="" val="2842588650"/>
      </p:ext>
    </p:extLst>
  </p:cSld>
  <p:clrMapOvr>
    <a:masterClrMapping/>
  </p:clrMapOvr>
  <p:transition>
    <p:newsflash/>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305800" cy="1828800"/>
          </a:xfrm>
          <a:solidFill>
            <a:schemeClr val="accent5">
              <a:lumMod val="40000"/>
              <a:lumOff val="60000"/>
            </a:schemeClr>
          </a:solidFill>
        </p:spPr>
        <p:txBody>
          <a:bodyPr>
            <a:noAutofit/>
          </a:bodyPr>
          <a:lstStyle/>
          <a:p>
            <a:r>
              <a:rPr lang="en-IN" sz="9600" b="1" dirty="0" smtClean="0">
                <a:solidFill>
                  <a:schemeClr val="tx1"/>
                </a:solidFill>
                <a:effectLst>
                  <a:outerShdw blurRad="38100" dist="38100" dir="2700000" algn="tl">
                    <a:srgbClr val="000000">
                      <a:alpha val="43137"/>
                    </a:srgbClr>
                  </a:outerShdw>
                </a:effectLst>
                <a:latin typeface="Baskerville Old Face" pitchFamily="18" charset="0"/>
              </a:rPr>
              <a:t> </a:t>
            </a:r>
            <a:r>
              <a:rPr lang="en-IN" sz="9600" b="1" dirty="0" smtClean="0">
                <a:solidFill>
                  <a:schemeClr val="bg2">
                    <a:lumMod val="10000"/>
                  </a:schemeClr>
                </a:solidFill>
                <a:effectLst>
                  <a:outerShdw blurRad="38100" dist="38100" dir="2700000" algn="tl">
                    <a:srgbClr val="000000">
                      <a:alpha val="43137"/>
                    </a:srgbClr>
                  </a:outerShdw>
                </a:effectLst>
                <a:latin typeface="Baskerville Old Face" pitchFamily="18" charset="0"/>
              </a:rPr>
              <a:t>OBJECTIVE</a:t>
            </a:r>
            <a:endParaRPr lang="en-IN" sz="9600" b="1" dirty="0">
              <a:solidFill>
                <a:schemeClr val="bg2">
                  <a:lumMod val="10000"/>
                </a:schemeClr>
              </a:solidFill>
              <a:effectLst>
                <a:outerShdw blurRad="38100" dist="38100" dir="2700000" algn="tl">
                  <a:srgbClr val="000000">
                    <a:alpha val="43137"/>
                  </a:srgbClr>
                </a:outerShdw>
              </a:effectLst>
              <a:latin typeface="Baskerville Old Face" pitchFamily="18" charset="0"/>
            </a:endParaRPr>
          </a:p>
        </p:txBody>
      </p:sp>
      <p:pic>
        <p:nvPicPr>
          <p:cNvPr id="6" name="Picture 5"/>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0" y="2362200"/>
            <a:ext cx="9144000" cy="4495800"/>
          </a:xfrm>
          <a:prstGeom prst="rect">
            <a:avLst/>
          </a:prstGeom>
        </p:spPr>
      </p:pic>
    </p:spTree>
    <p:extLst>
      <p:ext uri="{BB962C8B-B14F-4D97-AF65-F5344CB8AC3E}">
        <p14:creationId xmlns:p14="http://schemas.microsoft.com/office/powerpoint/2010/main" xmlns="" val="1041016317"/>
      </p:ext>
    </p:extLst>
  </p:cSld>
  <p:clrMapOvr>
    <a:masterClrMapping/>
  </p:clrMapOvr>
  <p:transition>
    <p:newsflash/>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pattFill prst="pct10">
          <a:fgClr>
            <a:schemeClr val="accent5">
              <a:lumMod val="40000"/>
              <a:lumOff val="60000"/>
            </a:schemeClr>
          </a:fgClr>
          <a:bgClr>
            <a:schemeClr val="bg1"/>
          </a:bgClr>
        </a:pattFill>
        <a:effectLst/>
      </p:bgPr>
    </p:bg>
    <p:spTree>
      <p:nvGrpSpPr>
        <p:cNvPr id="1" name=""/>
        <p:cNvGrpSpPr/>
        <p:nvPr/>
      </p:nvGrpSpPr>
      <p:grpSpPr>
        <a:xfrm>
          <a:off x="0" y="0"/>
          <a:ext cx="0" cy="0"/>
          <a:chOff x="0" y="0"/>
          <a:chExt cx="0" cy="0"/>
        </a:xfrm>
      </p:grpSpPr>
      <p:sp>
        <p:nvSpPr>
          <p:cNvPr id="2" name="TextBox 1"/>
          <p:cNvSpPr txBox="1"/>
          <p:nvPr/>
        </p:nvSpPr>
        <p:spPr>
          <a:xfrm>
            <a:off x="467544" y="836712"/>
            <a:ext cx="8064896" cy="707886"/>
          </a:xfrm>
          <a:prstGeom prst="rect">
            <a:avLst/>
          </a:prstGeom>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4000" dirty="0" smtClean="0">
                <a:solidFill>
                  <a:srgbClr val="C00000"/>
                </a:solidFill>
                <a:latin typeface="Baskerville Old Face" pitchFamily="18" charset="0"/>
                <a:ea typeface="Calibri" pitchFamily="34" charset="0"/>
                <a:cs typeface="MV Boli" pitchFamily="2" charset="0"/>
              </a:rPr>
              <a:t>To make the interface user friendly</a:t>
            </a:r>
            <a:endParaRPr lang="en-IN" sz="4000" dirty="0">
              <a:solidFill>
                <a:schemeClr val="bg2">
                  <a:lumMod val="10000"/>
                </a:schemeClr>
              </a:solidFill>
              <a:latin typeface="Baskerville Old Face" pitchFamily="18" charset="0"/>
            </a:endParaRPr>
          </a:p>
        </p:txBody>
      </p:sp>
      <p:pic>
        <p:nvPicPr>
          <p:cNvPr id="3" name="Picture 2" descr="cb4896298bbaee9e8362486117b168cc.gif"/>
          <p:cNvPicPr>
            <a:picLocks noChangeAspect="1"/>
          </p:cNvPicPr>
          <p:nvPr/>
        </p:nvPicPr>
        <p:blipFill>
          <a:blip r:embed="rId2" cstate="print"/>
          <a:stretch>
            <a:fillRect/>
          </a:stretch>
        </p:blipFill>
        <p:spPr>
          <a:xfrm>
            <a:off x="2190750" y="1772816"/>
            <a:ext cx="4762500" cy="3096344"/>
          </a:xfrm>
          <a:prstGeom prst="rect">
            <a:avLst/>
          </a:prstGeom>
        </p:spPr>
      </p:pic>
      <p:sp>
        <p:nvSpPr>
          <p:cNvPr id="4" name="TextBox 3"/>
          <p:cNvSpPr txBox="1"/>
          <p:nvPr/>
        </p:nvSpPr>
        <p:spPr>
          <a:xfrm>
            <a:off x="755576" y="4869160"/>
            <a:ext cx="7776864" cy="1200329"/>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lvl="0" fontAlgn="base">
              <a:spcBef>
                <a:spcPct val="0"/>
              </a:spcBef>
              <a:spcAft>
                <a:spcPct val="0"/>
              </a:spcAft>
            </a:pPr>
            <a:r>
              <a:rPr lang="en-US" sz="3600" dirty="0" smtClean="0">
                <a:solidFill>
                  <a:srgbClr val="C00000"/>
                </a:solidFill>
                <a:latin typeface="Baskerville Old Face" pitchFamily="18" charset="0"/>
                <a:ea typeface="Calibri" pitchFamily="34" charset="0"/>
                <a:cs typeface="MV Boli" pitchFamily="2" charset="0"/>
              </a:rPr>
              <a:t>Ultimately, facilitate a comprehensive design around these needs.</a:t>
            </a:r>
            <a:endParaRPr lang="en-US" sz="3600" dirty="0" smtClean="0">
              <a:solidFill>
                <a:srgbClr val="C00000"/>
              </a:solidFill>
              <a:latin typeface="Baskerville Old Face" pitchFamily="18" charset="0"/>
              <a:cs typeface="Arial" pitchFamily="34" charset="0"/>
            </a:endParaRPr>
          </a:p>
        </p:txBody>
      </p:sp>
    </p:spTree>
    <p:extLst>
      <p:ext uri="{BB962C8B-B14F-4D97-AF65-F5344CB8AC3E}">
        <p14:creationId xmlns:p14="http://schemas.microsoft.com/office/powerpoint/2010/main" xmlns="" val="3739443703"/>
      </p:ext>
    </p:extLst>
  </p:cSld>
  <p:clrMapOvr>
    <a:masterClrMapping/>
  </p:clrMapOvr>
  <p:transition>
    <p:newsflash/>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effectLst/>
      </p:bgPr>
    </p:bg>
    <p:spTree>
      <p:nvGrpSpPr>
        <p:cNvPr id="1" name=""/>
        <p:cNvGrpSpPr/>
        <p:nvPr/>
      </p:nvGrpSpPr>
      <p:grpSpPr>
        <a:xfrm>
          <a:off x="0" y="0"/>
          <a:ext cx="0" cy="0"/>
          <a:chOff x="0" y="0"/>
          <a:chExt cx="0" cy="0"/>
        </a:xfrm>
      </p:grpSpPr>
      <p:pic>
        <p:nvPicPr>
          <p:cNvPr id="2" name="Picture 4" descr="C:\Users\Rajkumar\Desktop\PPT Images\PPT PICS\used_software_en.png"/>
          <p:cNvPicPr>
            <a:picLocks noChangeAspect="1" noChangeArrowheads="1"/>
          </p:cNvPicPr>
          <p:nvPr/>
        </p:nvPicPr>
        <p:blipFill>
          <a:blip r:embed="rId2" cstate="print"/>
          <a:srcRect/>
          <a:stretch>
            <a:fillRect/>
          </a:stretch>
        </p:blipFill>
        <p:spPr bwMode="auto">
          <a:xfrm>
            <a:off x="1835696" y="764704"/>
            <a:ext cx="5112568" cy="2667000"/>
          </a:xfrm>
          <a:prstGeom prst="rect">
            <a:avLst/>
          </a:prstGeom>
          <a:noFill/>
        </p:spPr>
      </p:pic>
      <p:sp>
        <p:nvSpPr>
          <p:cNvPr id="3" name="Rectangle 2"/>
          <p:cNvSpPr/>
          <p:nvPr/>
        </p:nvSpPr>
        <p:spPr>
          <a:xfrm>
            <a:off x="179512" y="4005064"/>
            <a:ext cx="8712968" cy="2554545"/>
          </a:xfrm>
          <a:prstGeom prst="rect">
            <a:avLst/>
          </a:prstGeom>
        </p:spPr>
        <p:txBody>
          <a:bodyPr wrap="square">
            <a:spAutoFit/>
          </a:bodyPr>
          <a:lstStyle/>
          <a:p>
            <a:pPr lvl="0" fontAlgn="base">
              <a:spcBef>
                <a:spcPct val="0"/>
              </a:spcBef>
              <a:spcAft>
                <a:spcPct val="0"/>
              </a:spcAft>
              <a:buFontTx/>
              <a:buChar char="•"/>
            </a:pPr>
            <a:r>
              <a:rPr lang="en-US" sz="3200" b="1" dirty="0" smtClean="0">
                <a:solidFill>
                  <a:srgbClr val="7030A0"/>
                </a:solidFill>
                <a:latin typeface="Baskerville Old Face" pitchFamily="18" charset="0"/>
                <a:ea typeface="Calibri" pitchFamily="34" charset="0"/>
                <a:cs typeface="FrankRuehl" pitchFamily="34" charset="-79"/>
              </a:rPr>
              <a:t>OPERATING SYSTEM</a:t>
            </a:r>
            <a:r>
              <a:rPr lang="en-US" sz="3200" b="1" dirty="0" smtClean="0">
                <a:solidFill>
                  <a:srgbClr val="7030A0"/>
                </a:solidFill>
                <a:latin typeface="Baskerville Old Face" pitchFamily="18" charset="0"/>
                <a:ea typeface="Calibri" pitchFamily="34" charset="0"/>
                <a:cs typeface="Arial" pitchFamily="34" charset="0"/>
              </a:rPr>
              <a:t> - </a:t>
            </a:r>
            <a:r>
              <a:rPr lang="en-US" sz="3200" b="1" dirty="0" smtClean="0">
                <a:solidFill>
                  <a:srgbClr val="7030A0"/>
                </a:solidFill>
                <a:latin typeface="Baskerville Old Face" pitchFamily="18" charset="0"/>
                <a:ea typeface="Calibri" pitchFamily="34" charset="0"/>
                <a:cs typeface="FrankRuehl" pitchFamily="34" charset="-79"/>
              </a:rPr>
              <a:t>WINDOWS </a:t>
            </a:r>
            <a:r>
              <a:rPr lang="en-US" sz="3200" b="1" dirty="0">
                <a:solidFill>
                  <a:srgbClr val="7030A0"/>
                </a:solidFill>
                <a:latin typeface="Baskerville Old Face" pitchFamily="18" charset="0"/>
                <a:ea typeface="Calibri" pitchFamily="34" charset="0"/>
                <a:cs typeface="FrankRuehl" pitchFamily="34" charset="-79"/>
              </a:rPr>
              <a:t>7</a:t>
            </a:r>
            <a:endParaRPr lang="en-US" sz="3200" b="1" dirty="0" smtClean="0">
              <a:solidFill>
                <a:srgbClr val="7030A0"/>
              </a:solidFill>
              <a:latin typeface="Baskerville Old Face" pitchFamily="18" charset="0"/>
              <a:ea typeface="Calibri" pitchFamily="34" charset="0"/>
              <a:cs typeface="FrankRuehl" pitchFamily="34" charset="-79"/>
            </a:endParaRPr>
          </a:p>
          <a:p>
            <a:pPr lvl="0" fontAlgn="base">
              <a:spcBef>
                <a:spcPct val="0"/>
              </a:spcBef>
              <a:spcAft>
                <a:spcPct val="0"/>
              </a:spcAft>
              <a:buFontTx/>
              <a:buChar char="•"/>
            </a:pPr>
            <a:endParaRPr lang="en-US" sz="3200" dirty="0" smtClean="0">
              <a:solidFill>
                <a:srgbClr val="0000FF"/>
              </a:solidFill>
              <a:latin typeface="Baskerville Old Face" pitchFamily="18" charset="0"/>
              <a:cs typeface="Arial" pitchFamily="34" charset="0"/>
            </a:endParaRPr>
          </a:p>
          <a:p>
            <a:pPr lvl="0" eaLnBrk="0" fontAlgn="base" hangingPunct="0">
              <a:spcBef>
                <a:spcPct val="0"/>
              </a:spcBef>
              <a:spcAft>
                <a:spcPct val="0"/>
              </a:spcAft>
              <a:buFontTx/>
              <a:buChar char="•"/>
            </a:pPr>
            <a:r>
              <a:rPr lang="en-US" sz="3200" b="1" dirty="0" smtClean="0">
                <a:solidFill>
                  <a:srgbClr val="00B050"/>
                </a:solidFill>
                <a:latin typeface="Baskerville Old Face" pitchFamily="18" charset="0"/>
                <a:ea typeface="Calibri" pitchFamily="34" charset="0"/>
                <a:cs typeface="FrankRuehl" pitchFamily="34" charset="-79"/>
              </a:rPr>
              <a:t>FRONT END – JAVA (JDK 8.1)</a:t>
            </a:r>
          </a:p>
          <a:p>
            <a:pPr lvl="0" eaLnBrk="0" fontAlgn="base" hangingPunct="0">
              <a:spcBef>
                <a:spcPct val="0"/>
              </a:spcBef>
              <a:spcAft>
                <a:spcPct val="0"/>
              </a:spcAft>
              <a:buFontTx/>
              <a:buChar char="•"/>
            </a:pPr>
            <a:endParaRPr lang="en-US" sz="3200" dirty="0" smtClean="0">
              <a:latin typeface="Baskerville Old Face" pitchFamily="18" charset="0"/>
              <a:cs typeface="Arial" pitchFamily="34" charset="0"/>
            </a:endParaRPr>
          </a:p>
          <a:p>
            <a:pPr lvl="0" eaLnBrk="0" fontAlgn="base" hangingPunct="0">
              <a:spcBef>
                <a:spcPct val="0"/>
              </a:spcBef>
              <a:spcAft>
                <a:spcPct val="0"/>
              </a:spcAft>
              <a:buFontTx/>
              <a:buChar char="•"/>
            </a:pPr>
            <a:r>
              <a:rPr lang="en-US" sz="3200" b="1" dirty="0" smtClean="0">
                <a:solidFill>
                  <a:srgbClr val="FF3300"/>
                </a:solidFill>
                <a:latin typeface="Baskerville Old Face" pitchFamily="18" charset="0"/>
                <a:ea typeface="Calibri" pitchFamily="34" charset="0"/>
                <a:cs typeface="FrankRuehl" pitchFamily="34" charset="-79"/>
              </a:rPr>
              <a:t>BACK END - </a:t>
            </a:r>
            <a:r>
              <a:rPr lang="en-US" sz="3200" b="1" smtClean="0">
                <a:solidFill>
                  <a:srgbClr val="FF3300"/>
                </a:solidFill>
                <a:latin typeface="Baskerville Old Face" pitchFamily="18" charset="0"/>
                <a:ea typeface="Calibri" pitchFamily="34" charset="0"/>
                <a:cs typeface="FrankRuehl" pitchFamily="34" charset="-79"/>
              </a:rPr>
              <a:t>ORACLE 11g</a:t>
            </a:r>
            <a:endParaRPr lang="en-US" sz="3200" dirty="0" smtClean="0">
              <a:solidFill>
                <a:srgbClr val="FF3300"/>
              </a:solidFill>
              <a:latin typeface="Baskerville Old Face" pitchFamily="18" charset="0"/>
              <a:cs typeface="Arial" pitchFamily="34" charset="0"/>
            </a:endParaRPr>
          </a:p>
        </p:txBody>
      </p:sp>
    </p:spTree>
    <p:extLst>
      <p:ext uri="{BB962C8B-B14F-4D97-AF65-F5344CB8AC3E}">
        <p14:creationId xmlns:p14="http://schemas.microsoft.com/office/powerpoint/2010/main" xmlns="" val="2894042939"/>
      </p:ext>
    </p:extLst>
  </p:cSld>
  <p:clrMapOvr>
    <a:masterClrMapping/>
  </p:clrMapOvr>
  <p:transition>
    <p:newsflash/>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tile tx="0" ty="0" sx="100000" sy="100000" flip="none" algn="tl"/>
        </a:blipFill>
        <a:effectLst/>
      </p:bgPr>
    </p:bg>
    <p:spTree>
      <p:nvGrpSpPr>
        <p:cNvPr id="1" name=""/>
        <p:cNvGrpSpPr/>
        <p:nvPr/>
      </p:nvGrpSpPr>
      <p:grpSpPr>
        <a:xfrm>
          <a:off x="0" y="0"/>
          <a:ext cx="0" cy="0"/>
          <a:chOff x="0" y="0"/>
          <a:chExt cx="0" cy="0"/>
        </a:xfrm>
      </p:grpSpPr>
      <p:sp>
        <p:nvSpPr>
          <p:cNvPr id="3" name="Rectangle 2"/>
          <p:cNvSpPr/>
          <p:nvPr/>
        </p:nvSpPr>
        <p:spPr>
          <a:xfrm>
            <a:off x="1403648" y="5733256"/>
            <a:ext cx="6696744" cy="1200329"/>
          </a:xfrm>
          <a:prstGeom prst="rect">
            <a:avLst/>
          </a:prstGeom>
        </p:spPr>
        <p:txBody>
          <a:bodyPr wrap="square">
            <a:spAutoFit/>
          </a:bodyPr>
          <a:lstStyle/>
          <a:p>
            <a:pPr algn="ctr"/>
            <a:r>
              <a:rPr lang="en-US" sz="3600" b="1" u="sng" dirty="0" smtClean="0">
                <a:ln w="11430"/>
                <a:solidFill>
                  <a:schemeClr val="bg2">
                    <a:lumMod val="10000"/>
                  </a:schemeClr>
                </a:solidFill>
                <a:effectLst>
                  <a:outerShdw blurRad="50800" dist="39000" dir="5460000" algn="tl">
                    <a:srgbClr val="000000">
                      <a:alpha val="38000"/>
                    </a:srgbClr>
                  </a:outerShdw>
                </a:effectLst>
                <a:latin typeface="Baskerville Old Face" pitchFamily="18" charset="0"/>
              </a:rPr>
              <a:t>NOTEPAD++</a:t>
            </a:r>
          </a:p>
          <a:p>
            <a:pPr algn="ctr"/>
            <a:r>
              <a:rPr lang="en-US" sz="3600" b="1" u="sng" dirty="0" smtClean="0">
                <a:ln w="11430"/>
                <a:solidFill>
                  <a:schemeClr val="bg2">
                    <a:lumMod val="10000"/>
                  </a:schemeClr>
                </a:solidFill>
                <a:effectLst>
                  <a:outerShdw blurRad="50800" dist="39000" dir="5460000" algn="tl">
                    <a:srgbClr val="000000">
                      <a:alpha val="38000"/>
                    </a:srgbClr>
                  </a:outerShdw>
                </a:effectLst>
                <a:latin typeface="Baskerville Old Face" pitchFamily="18" charset="0"/>
              </a:rPr>
              <a:t>SUBLIME TEXT</a:t>
            </a:r>
            <a:endParaRPr lang="en-US" sz="3600" b="1" u="sng" dirty="0">
              <a:ln w="11430"/>
              <a:solidFill>
                <a:schemeClr val="bg2">
                  <a:lumMod val="10000"/>
                </a:schemeClr>
              </a:solidFill>
              <a:effectLst>
                <a:outerShdw blurRad="50800" dist="39000" dir="5460000" algn="tl">
                  <a:srgbClr val="000000">
                    <a:alpha val="38000"/>
                  </a:srgbClr>
                </a:outerShdw>
              </a:effectLst>
              <a:latin typeface="Baskerville Old Face" pitchFamily="18"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381000" y="914400"/>
            <a:ext cx="4114800" cy="397383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5562600" y="1219200"/>
            <a:ext cx="3096580" cy="3413760"/>
          </a:xfrm>
          <a:prstGeom prst="rect">
            <a:avLst/>
          </a:prstGeom>
        </p:spPr>
      </p:pic>
    </p:spTree>
    <p:extLst>
      <p:ext uri="{BB962C8B-B14F-4D97-AF65-F5344CB8AC3E}">
        <p14:creationId xmlns:p14="http://schemas.microsoft.com/office/powerpoint/2010/main" xmlns="" val="49148038"/>
      </p:ext>
    </p:extLst>
  </p:cSld>
  <p:clrMapOvr>
    <a:masterClrMapping/>
  </p:clrMapOvr>
  <p:transition>
    <p:newsflash/>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6000" dirty="0" smtClean="0">
                <a:latin typeface="Baskerville Old Face" pitchFamily="18" charset="0"/>
              </a:rPr>
              <a:t>     </a:t>
            </a:r>
            <a:r>
              <a:rPr lang="en-IN" sz="6000" b="1" u="sng" dirty="0" smtClean="0">
                <a:solidFill>
                  <a:schemeClr val="bg2">
                    <a:lumMod val="10000"/>
                  </a:schemeClr>
                </a:solidFill>
                <a:effectLst>
                  <a:outerShdw blurRad="38100" dist="38100" dir="2700000" algn="tl">
                    <a:srgbClr val="000000">
                      <a:alpha val="43137"/>
                    </a:srgbClr>
                  </a:outerShdw>
                </a:effectLst>
                <a:latin typeface="Baskerville Old Face" pitchFamily="18" charset="0"/>
              </a:rPr>
              <a:t>EXISTING SYSTEM</a:t>
            </a:r>
            <a:endParaRPr lang="en-IN" sz="6000" b="1" u="sng" dirty="0">
              <a:solidFill>
                <a:schemeClr val="bg2">
                  <a:lumMod val="10000"/>
                </a:schemeClr>
              </a:solidFill>
              <a:effectLst>
                <a:outerShdw blurRad="38100" dist="38100" dir="2700000" algn="tl">
                  <a:srgbClr val="000000">
                    <a:alpha val="43137"/>
                  </a:srgbClr>
                </a:outerShdw>
              </a:effectLst>
              <a:latin typeface="Baskerville Old Face" pitchFamily="18" charset="0"/>
            </a:endParaRPr>
          </a:p>
        </p:txBody>
      </p:sp>
      <p:pic>
        <p:nvPicPr>
          <p:cNvPr id="3" name="Picture 2" descr="C:\Users\Rajkumar\Desktop\PPT Images\PPT Animations\student_working_on_laptop_anim_md_wm_v2.gif"/>
          <p:cNvPicPr>
            <a:picLocks noChangeAspect="1" noChangeArrowheads="1" noCrop="1"/>
          </p:cNvPicPr>
          <p:nvPr/>
        </p:nvPicPr>
        <p:blipFill>
          <a:blip r:embed="rId3" cstate="print"/>
          <a:srcRect/>
          <a:stretch>
            <a:fillRect/>
          </a:stretch>
        </p:blipFill>
        <p:spPr bwMode="auto">
          <a:xfrm>
            <a:off x="1752600" y="1828800"/>
            <a:ext cx="5904656" cy="3624436"/>
          </a:xfrm>
          <a:prstGeom prst="rect">
            <a:avLst/>
          </a:prstGeom>
          <a:noFill/>
        </p:spPr>
      </p:pic>
    </p:spTree>
    <p:extLst>
      <p:ext uri="{BB962C8B-B14F-4D97-AF65-F5344CB8AC3E}">
        <p14:creationId xmlns:p14="http://schemas.microsoft.com/office/powerpoint/2010/main" xmlns="" val="1478923947"/>
      </p:ext>
    </p:extLst>
  </p:cSld>
  <p:clrMapOvr>
    <a:masterClrMapping/>
  </p:clrMapOvr>
  <p:transition>
    <p:newsflash/>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
        <p:nvSpPr>
          <p:cNvPr id="2" name="Rectangle 1"/>
          <p:cNvSpPr/>
          <p:nvPr/>
        </p:nvSpPr>
        <p:spPr>
          <a:xfrm>
            <a:off x="0" y="228600"/>
            <a:ext cx="8839200" cy="5632311"/>
          </a:xfrm>
          <a:prstGeom prst="rect">
            <a:avLst/>
          </a:prstGeom>
        </p:spPr>
        <p:txBody>
          <a:bodyPr wrap="square">
            <a:spAutoFit/>
          </a:bodyPr>
          <a:lstStyle/>
          <a:p>
            <a:r>
              <a:rPr lang="en-IN" sz="3600" dirty="0" smtClean="0">
                <a:solidFill>
                  <a:schemeClr val="bg2">
                    <a:lumMod val="10000"/>
                  </a:schemeClr>
                </a:solidFill>
                <a:latin typeface="Baskerville Old Face" pitchFamily="18" charset="0"/>
              </a:rPr>
              <a:t>Whenever we implement new system it is developed to remove the shortcomings of an existing system. It is important to update the outdated system to cope up with the changing world . We are doing a project on</a:t>
            </a:r>
          </a:p>
          <a:p>
            <a:r>
              <a:rPr lang="en-IN" sz="3600" dirty="0" smtClean="0">
                <a:solidFill>
                  <a:schemeClr val="bg2">
                    <a:lumMod val="10000"/>
                  </a:schemeClr>
                </a:solidFill>
                <a:latin typeface="Baskerville Old Face" pitchFamily="18" charset="0"/>
              </a:rPr>
              <a:t> “ </a:t>
            </a:r>
            <a:r>
              <a:rPr lang="en-IN" sz="3200" b="1" dirty="0" smtClean="0">
                <a:solidFill>
                  <a:schemeClr val="bg2">
                    <a:lumMod val="10000"/>
                  </a:schemeClr>
                </a:solidFill>
                <a:latin typeface="Algerian" pitchFamily="82" charset="0"/>
              </a:rPr>
              <a:t>PRODUCT MARKETING MANAGEMENT  PRODUCT</a:t>
            </a:r>
            <a:r>
              <a:rPr lang="en-IN" sz="3600" dirty="0" smtClean="0">
                <a:solidFill>
                  <a:schemeClr val="bg2">
                    <a:lumMod val="10000"/>
                  </a:schemeClr>
                </a:solidFill>
                <a:latin typeface="Baskerville Old Face" pitchFamily="18" charset="0"/>
              </a:rPr>
              <a:t>” . The existing system is outdated as it was developed using COBOL and FoxPro. Its performance is slow and it have some more disadvantages .</a:t>
            </a:r>
            <a:endParaRPr lang="en-IN" dirty="0">
              <a:solidFill>
                <a:schemeClr val="bg2">
                  <a:lumMod val="10000"/>
                </a:schemeClr>
              </a:solidFill>
              <a:latin typeface="Baskerville Old Face" pitchFamily="18" charset="0"/>
            </a:endParaRPr>
          </a:p>
        </p:txBody>
      </p:sp>
    </p:spTree>
    <p:extLst>
      <p:ext uri="{BB962C8B-B14F-4D97-AF65-F5344CB8AC3E}">
        <p14:creationId xmlns:p14="http://schemas.microsoft.com/office/powerpoint/2010/main" xmlns="" val="1730828694"/>
      </p:ext>
    </p:extLst>
  </p:cSld>
  <p:clrMapOvr>
    <a:masterClrMapping/>
  </p:clrMapOvr>
  <p:transition>
    <p:newsflash/>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48000" r="-48000"/>
          </a:stretch>
        </a:blipFill>
        <a:effectLst/>
      </p:bgPr>
    </p:bg>
    <p:spTree>
      <p:nvGrpSpPr>
        <p:cNvPr id="1" name=""/>
        <p:cNvGrpSpPr/>
        <p:nvPr/>
      </p:nvGrpSpPr>
      <p:grpSpPr>
        <a:xfrm>
          <a:off x="0" y="0"/>
          <a:ext cx="0" cy="0"/>
          <a:chOff x="0" y="0"/>
          <a:chExt cx="0" cy="0"/>
        </a:xfrm>
      </p:grpSpPr>
      <p:sp>
        <p:nvSpPr>
          <p:cNvPr id="2" name="TextBox 1"/>
          <p:cNvSpPr txBox="1"/>
          <p:nvPr/>
        </p:nvSpPr>
        <p:spPr>
          <a:xfrm>
            <a:off x="251520" y="1124744"/>
            <a:ext cx="8568952" cy="369332"/>
          </a:xfrm>
          <a:prstGeom prst="rect">
            <a:avLst/>
          </a:prstGeom>
          <a:noFill/>
        </p:spPr>
        <p:txBody>
          <a:bodyPr wrap="square" rtlCol="0">
            <a:spAutoFit/>
          </a:bodyPr>
          <a:lstStyle/>
          <a:p>
            <a:endParaRPr lang="en-IN" dirty="0"/>
          </a:p>
        </p:txBody>
      </p:sp>
      <p:sp>
        <p:nvSpPr>
          <p:cNvPr id="3" name="TextBox 2"/>
          <p:cNvSpPr txBox="1"/>
          <p:nvPr/>
        </p:nvSpPr>
        <p:spPr>
          <a:xfrm>
            <a:off x="403920" y="1277144"/>
            <a:ext cx="8568952" cy="369332"/>
          </a:xfrm>
          <a:prstGeom prst="rect">
            <a:avLst/>
          </a:prstGeom>
          <a:noFill/>
        </p:spPr>
        <p:txBody>
          <a:bodyPr wrap="square" rtlCol="0">
            <a:spAutoFit/>
          </a:bodyPr>
          <a:lstStyle/>
          <a:p>
            <a:endParaRPr lang="en-IN" dirty="0"/>
          </a:p>
        </p:txBody>
      </p:sp>
      <p:sp>
        <p:nvSpPr>
          <p:cNvPr id="4" name="TextBox 3"/>
          <p:cNvSpPr txBox="1"/>
          <p:nvPr/>
        </p:nvSpPr>
        <p:spPr>
          <a:xfrm>
            <a:off x="755576" y="1340768"/>
            <a:ext cx="8568952" cy="1323439"/>
          </a:xfrm>
          <a:prstGeom prst="rect">
            <a:avLst/>
          </a:prstGeom>
          <a:noFill/>
        </p:spPr>
        <p:txBody>
          <a:bodyPr wrap="square" rtlCol="0">
            <a:spAutoFit/>
          </a:bodyPr>
          <a:lstStyle/>
          <a:p>
            <a:pPr algn="ctr"/>
            <a:r>
              <a:rPr lang="en-US" sz="8000" b="1" u="sng" spc="50" dirty="0" smtClean="0">
                <a:ln w="11430"/>
                <a:solidFill>
                  <a:schemeClr val="bg2">
                    <a:lumMod val="10000"/>
                  </a:schemeClr>
                </a:solidFill>
                <a:effectLst>
                  <a:outerShdw blurRad="76200" dist="50800" dir="5400000" algn="tl" rotWithShape="0">
                    <a:srgbClr val="000000">
                      <a:alpha val="65000"/>
                    </a:srgbClr>
                  </a:outerShdw>
                </a:effectLst>
                <a:latin typeface="Agency FB" pitchFamily="34" charset="0"/>
              </a:rPr>
              <a:t>PROPOSED SYSTEM</a:t>
            </a:r>
            <a:endParaRPr lang="en-US" sz="8000" b="1" u="sng" spc="50" dirty="0">
              <a:ln w="11430"/>
              <a:solidFill>
                <a:schemeClr val="bg2">
                  <a:lumMod val="10000"/>
                </a:schemeClr>
              </a:solidFill>
              <a:effectLst>
                <a:outerShdw blurRad="76200" dist="50800" dir="5400000" algn="tl" rotWithShape="0">
                  <a:srgbClr val="000000">
                    <a:alpha val="65000"/>
                  </a:srgbClr>
                </a:outerShdw>
              </a:effectLst>
              <a:latin typeface="Agency FB" pitchFamily="34" charset="0"/>
            </a:endParaRPr>
          </a:p>
        </p:txBody>
      </p:sp>
      <p:pic>
        <p:nvPicPr>
          <p:cNvPr id="5" name="Picture 4" descr="C:\Users\Rajkumar\Desktop\PPT Images\PPT Animations\nasehat.gif"/>
          <p:cNvPicPr>
            <a:picLocks noChangeAspect="1" noChangeArrowheads="1" noCrop="1"/>
          </p:cNvPicPr>
          <p:nvPr/>
        </p:nvPicPr>
        <p:blipFill>
          <a:blip r:embed="rId3" cstate="print"/>
          <a:srcRect/>
          <a:stretch>
            <a:fillRect/>
          </a:stretch>
        </p:blipFill>
        <p:spPr bwMode="auto">
          <a:xfrm>
            <a:off x="971600" y="3212976"/>
            <a:ext cx="2857500" cy="2857500"/>
          </a:xfrm>
          <a:prstGeom prst="rect">
            <a:avLst/>
          </a:prstGeom>
          <a:noFill/>
        </p:spPr>
      </p:pic>
      <p:pic>
        <p:nvPicPr>
          <p:cNvPr id="6" name="Picture 2" descr="C:\Users\Rajkumar\Desktop\PPT Images\PPT Animations\Cliparts-about-questions-clipart-clipart-kid-3.jpeg"/>
          <p:cNvPicPr>
            <a:picLocks noChangeAspect="1" noChangeArrowheads="1"/>
          </p:cNvPicPr>
          <p:nvPr/>
        </p:nvPicPr>
        <p:blipFill>
          <a:blip r:embed="rId4" cstate="print"/>
          <a:srcRect r="4878" b="7211"/>
          <a:stretch>
            <a:fillRect/>
          </a:stretch>
        </p:blipFill>
        <p:spPr bwMode="auto">
          <a:xfrm>
            <a:off x="5486400" y="2852936"/>
            <a:ext cx="2971800" cy="3243064"/>
          </a:xfrm>
          <a:prstGeom prst="rect">
            <a:avLst/>
          </a:prstGeom>
          <a:noFill/>
        </p:spPr>
      </p:pic>
    </p:spTree>
    <p:extLst>
      <p:ext uri="{BB962C8B-B14F-4D97-AF65-F5344CB8AC3E}">
        <p14:creationId xmlns:p14="http://schemas.microsoft.com/office/powerpoint/2010/main" xmlns="" val="2478049805"/>
      </p:ext>
    </p:extLst>
  </p:cSld>
  <p:clrMapOvr>
    <a:masterClrMapping/>
  </p:clrMapOvr>
  <p:transition>
    <p:newsflash/>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descr="C:\Users\Rajkumar\Desktop\PPT Images\PPT Animations\working_on_computer_md_wm_v2.gif"/>
          <p:cNvPicPr>
            <a:picLocks noChangeAspect="1" noChangeArrowheads="1" noCrop="1"/>
          </p:cNvPicPr>
          <p:nvPr/>
        </p:nvPicPr>
        <p:blipFill>
          <a:blip r:embed="rId3" cstate="print"/>
          <a:srcRect/>
          <a:stretch>
            <a:fillRect/>
          </a:stretch>
        </p:blipFill>
        <p:spPr bwMode="auto">
          <a:xfrm>
            <a:off x="1600200" y="914400"/>
            <a:ext cx="5029200" cy="3200400"/>
          </a:xfrm>
          <a:prstGeom prst="rect">
            <a:avLst/>
          </a:prstGeom>
          <a:noFill/>
        </p:spPr>
      </p:pic>
      <p:sp>
        <p:nvSpPr>
          <p:cNvPr id="5" name="TextBox 4"/>
          <p:cNvSpPr txBox="1"/>
          <p:nvPr/>
        </p:nvSpPr>
        <p:spPr>
          <a:xfrm>
            <a:off x="323528" y="4800600"/>
            <a:ext cx="8640960" cy="1200329"/>
          </a:xfrm>
          <a:prstGeom prst="rect">
            <a:avLst/>
          </a:prstGeom>
          <a:noFill/>
        </p:spPr>
        <p:txBody>
          <a:bodyPr wrap="square" rtlCol="0">
            <a:spAutoFit/>
          </a:bodyPr>
          <a:lstStyle/>
          <a:p>
            <a:pPr lvl="0" algn="ctr" fontAlgn="base">
              <a:spcBef>
                <a:spcPct val="0"/>
              </a:spcBef>
              <a:spcAft>
                <a:spcPct val="0"/>
              </a:spcAft>
            </a:pPr>
            <a:r>
              <a:rPr lang="en-US" sz="3600" u="sng" dirty="0" smtClean="0">
                <a:solidFill>
                  <a:schemeClr val="accent2">
                    <a:lumMod val="75000"/>
                  </a:schemeClr>
                </a:solidFill>
                <a:latin typeface="Baskerville Old Face" pitchFamily="18" charset="0"/>
                <a:ea typeface="Calibri" pitchFamily="34" charset="0"/>
                <a:cs typeface="MV Boli" pitchFamily="2" charset="0"/>
              </a:rPr>
              <a:t>It will be a </a:t>
            </a:r>
          </a:p>
          <a:p>
            <a:pPr lvl="0" algn="ctr" fontAlgn="base">
              <a:spcBef>
                <a:spcPct val="0"/>
              </a:spcBef>
              <a:spcAft>
                <a:spcPct val="0"/>
              </a:spcAft>
            </a:pPr>
            <a:r>
              <a:rPr lang="en-US" sz="3600" u="sng" dirty="0" smtClean="0">
                <a:solidFill>
                  <a:schemeClr val="accent2">
                    <a:lumMod val="75000"/>
                  </a:schemeClr>
                </a:solidFill>
                <a:latin typeface="Baskerville Old Face" pitchFamily="18" charset="0"/>
                <a:ea typeface="Calibri" pitchFamily="34" charset="0"/>
                <a:cs typeface="MV Boli" pitchFamily="2" charset="0"/>
              </a:rPr>
              <a:t>Desktop based dynamic Application Software</a:t>
            </a:r>
            <a:endParaRPr lang="en-IN" sz="3600" dirty="0">
              <a:solidFill>
                <a:schemeClr val="accent2">
                  <a:lumMod val="75000"/>
                </a:schemeClr>
              </a:solidFill>
            </a:endParaRPr>
          </a:p>
        </p:txBody>
      </p:sp>
    </p:spTree>
    <p:extLst>
      <p:ext uri="{BB962C8B-B14F-4D97-AF65-F5344CB8AC3E}">
        <p14:creationId xmlns:p14="http://schemas.microsoft.com/office/powerpoint/2010/main" xmlns="" val="1148314450"/>
      </p:ext>
    </p:extLst>
  </p:cSld>
  <p:clrMapOvr>
    <a:masterClrMapping/>
  </p:clrMapOvr>
  <p:transition>
    <p:newsflash/>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2" name="TextBox 1"/>
          <p:cNvSpPr txBox="1"/>
          <p:nvPr/>
        </p:nvSpPr>
        <p:spPr>
          <a:xfrm>
            <a:off x="179512" y="1052736"/>
            <a:ext cx="8964488" cy="2123658"/>
          </a:xfrm>
          <a:prstGeom prst="rect">
            <a:avLst/>
          </a:prstGeom>
          <a:noFill/>
        </p:spPr>
        <p:txBody>
          <a:bodyPr wrap="square" rtlCol="0">
            <a:spAutoFit/>
          </a:bodyPr>
          <a:lstStyle/>
          <a:p>
            <a:pPr algn="ctr"/>
            <a:r>
              <a:rPr lang="en-US" sz="6600" b="1" spc="50" dirty="0" smtClean="0">
                <a:ln w="11430"/>
                <a:solidFill>
                  <a:schemeClr val="bg2">
                    <a:lumMod val="10000"/>
                  </a:schemeClr>
                </a:solidFill>
                <a:effectLst>
                  <a:outerShdw blurRad="76200" dist="50800" dir="5400000" algn="tl" rotWithShape="0">
                    <a:srgbClr val="000000">
                      <a:alpha val="65000"/>
                    </a:srgbClr>
                  </a:outerShdw>
                </a:effectLst>
                <a:latin typeface="+mj-lt"/>
              </a:rPr>
              <a:t>ENTITY RELATIONSHIP</a:t>
            </a:r>
          </a:p>
          <a:p>
            <a:pPr algn="ctr"/>
            <a:r>
              <a:rPr lang="en-US" sz="6600" b="1" spc="50" dirty="0" smtClean="0">
                <a:ln w="11430"/>
                <a:solidFill>
                  <a:schemeClr val="bg2">
                    <a:lumMod val="10000"/>
                  </a:schemeClr>
                </a:solidFill>
                <a:effectLst>
                  <a:outerShdw blurRad="76200" dist="50800" dir="5400000" algn="tl" rotWithShape="0">
                    <a:srgbClr val="000000">
                      <a:alpha val="65000"/>
                    </a:srgbClr>
                  </a:outerShdw>
                </a:effectLst>
                <a:latin typeface="+mj-lt"/>
              </a:rPr>
              <a:t>DIAGRAM</a:t>
            </a:r>
            <a:endParaRPr lang="en-US" sz="6600" b="1" spc="50" dirty="0">
              <a:ln w="11430"/>
              <a:solidFill>
                <a:schemeClr val="bg2">
                  <a:lumMod val="10000"/>
                </a:schemeClr>
              </a:solidFill>
              <a:effectLst>
                <a:outerShdw blurRad="76200" dist="50800" dir="5400000" algn="tl" rotWithShape="0">
                  <a:srgbClr val="000000">
                    <a:alpha val="65000"/>
                  </a:srgbClr>
                </a:outerShdw>
              </a:effectLst>
              <a:latin typeface="+mj-lt"/>
            </a:endParaRPr>
          </a:p>
        </p:txBody>
      </p:sp>
      <p:pic>
        <p:nvPicPr>
          <p:cNvPr id="3" name="Picture 1" descr="C:\Users\Rajkumar\Desktop\PPT Images\PPT PICS\15453969_s-consultPuzzle2.jpg"/>
          <p:cNvPicPr>
            <a:picLocks noChangeAspect="1" noChangeArrowheads="1"/>
          </p:cNvPicPr>
          <p:nvPr/>
        </p:nvPicPr>
        <p:blipFill>
          <a:blip r:embed="rId3" cstate="print"/>
          <a:srcRect l="3550"/>
          <a:stretch>
            <a:fillRect/>
          </a:stretch>
        </p:blipFill>
        <p:spPr bwMode="auto">
          <a:xfrm>
            <a:off x="1691680" y="3352800"/>
            <a:ext cx="5184576" cy="3096344"/>
          </a:xfrm>
          <a:prstGeom prst="ellipse">
            <a:avLst/>
          </a:prstGeom>
          <a:ln>
            <a:noFill/>
          </a:ln>
          <a:effectLst>
            <a:softEdge rad="112500"/>
          </a:effectLst>
        </p:spPr>
      </p:pic>
    </p:spTree>
    <p:extLst>
      <p:ext uri="{BB962C8B-B14F-4D97-AF65-F5344CB8AC3E}">
        <p14:creationId xmlns:p14="http://schemas.microsoft.com/office/powerpoint/2010/main" xmlns="" val="160087924"/>
      </p:ext>
    </p:extLst>
  </p:cSld>
  <p:clrMapOvr>
    <a:masterClrMapping/>
  </p:clrMapOvr>
  <p:transition>
    <p:newsflash/>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33400" y="152400"/>
            <a:ext cx="8077200" cy="1980456"/>
          </a:xfrm>
        </p:spPr>
        <p:txBody>
          <a:bodyPr>
            <a:normAutofit fontScale="90000"/>
          </a:bodyPr>
          <a:lstStyle/>
          <a:p>
            <a:pPr algn="ctr"/>
            <a:r>
              <a:rPr lang="en-US" sz="3200" dirty="0" smtClean="0">
                <a:solidFill>
                  <a:schemeClr val="tx2">
                    <a:lumMod val="50000"/>
                  </a:schemeClr>
                </a:solidFill>
              </a:rPr>
              <a:t>PATNA WOMEN’S COLLEGE</a:t>
            </a:r>
            <a:br>
              <a:rPr lang="en-US" sz="3200" dirty="0" smtClean="0">
                <a:solidFill>
                  <a:schemeClr val="tx2">
                    <a:lumMod val="50000"/>
                  </a:schemeClr>
                </a:solidFill>
              </a:rPr>
            </a:br>
            <a:r>
              <a:rPr lang="en-US" sz="3200" dirty="0" smtClean="0">
                <a:solidFill>
                  <a:schemeClr val="tx2">
                    <a:lumMod val="50000"/>
                  </a:schemeClr>
                </a:solidFill>
              </a:rPr>
              <a:t>AUTONOMOUS</a:t>
            </a:r>
            <a:br>
              <a:rPr lang="en-US" sz="3200" dirty="0" smtClean="0">
                <a:solidFill>
                  <a:schemeClr val="tx2">
                    <a:lumMod val="50000"/>
                  </a:schemeClr>
                </a:solidFill>
              </a:rPr>
            </a:br>
            <a:r>
              <a:rPr lang="en-US" sz="3200" dirty="0" smtClean="0">
                <a:solidFill>
                  <a:schemeClr val="tx2">
                    <a:lumMod val="50000"/>
                  </a:schemeClr>
                </a:solidFill>
              </a:rPr>
              <a:t>3</a:t>
            </a:r>
            <a:r>
              <a:rPr lang="en-US" sz="3200" baseline="30000" dirty="0" smtClean="0">
                <a:solidFill>
                  <a:schemeClr val="tx2">
                    <a:lumMod val="50000"/>
                  </a:schemeClr>
                </a:solidFill>
              </a:rPr>
              <a:t>RD</a:t>
            </a:r>
            <a:r>
              <a:rPr lang="en-US" sz="3200" dirty="0" smtClean="0">
                <a:solidFill>
                  <a:schemeClr val="tx2">
                    <a:lumMod val="50000"/>
                  </a:schemeClr>
                </a:solidFill>
              </a:rPr>
              <a:t> CYCLE NAAC Re-Accredited-’A’ Grade with CGPA -3.58/4</a:t>
            </a:r>
            <a:r>
              <a:rPr lang="en-US" sz="1200" dirty="0" smtClean="0">
                <a:solidFill>
                  <a:schemeClr val="tx2">
                    <a:lumMod val="50000"/>
                  </a:schemeClr>
                </a:solidFill>
              </a:rPr>
              <a:t/>
            </a:r>
            <a:br>
              <a:rPr lang="en-US" sz="1200" dirty="0" smtClean="0">
                <a:solidFill>
                  <a:schemeClr val="tx2">
                    <a:lumMod val="50000"/>
                  </a:schemeClr>
                </a:solidFill>
              </a:rPr>
            </a:br>
            <a:endParaRPr lang="en-US" sz="1200" dirty="0">
              <a:solidFill>
                <a:schemeClr val="tx2">
                  <a:lumMod val="50000"/>
                </a:schemeClr>
              </a:solidFill>
            </a:endParaRPr>
          </a:p>
        </p:txBody>
      </p:sp>
      <p:pic>
        <p:nvPicPr>
          <p:cNvPr id="4" name="Content Placeholder 3" descr="pwc1.jpg"/>
          <p:cNvPicPr>
            <a:picLocks noGrp="1" noChangeAspect="1"/>
          </p:cNvPicPr>
          <p:nvPr>
            <p:ph idx="4294967295"/>
          </p:nvPr>
        </p:nvPicPr>
        <p:blipFill>
          <a:blip r:embed="rId2" cstate="print"/>
          <a:stretch>
            <a:fillRect/>
          </a:stretch>
        </p:blipFill>
        <p:spPr>
          <a:xfrm>
            <a:off x="1219200" y="2492896"/>
            <a:ext cx="6667500" cy="2307704"/>
          </a:xfrm>
        </p:spPr>
      </p:pic>
      <p:sp>
        <p:nvSpPr>
          <p:cNvPr id="5" name="TextBox 4"/>
          <p:cNvSpPr txBox="1"/>
          <p:nvPr/>
        </p:nvSpPr>
        <p:spPr>
          <a:xfrm>
            <a:off x="685800" y="5150584"/>
            <a:ext cx="7315200" cy="1631216"/>
          </a:xfrm>
          <a:prstGeom prst="rect">
            <a:avLst/>
          </a:prstGeom>
          <a:noFill/>
        </p:spPr>
        <p:txBody>
          <a:bodyPr wrap="square" rtlCol="0">
            <a:spAutoFit/>
          </a:bodyPr>
          <a:lstStyle/>
          <a:p>
            <a:r>
              <a:rPr lang="en-US" sz="2800" b="1" dirty="0" smtClean="0">
                <a:solidFill>
                  <a:srgbClr val="C00000"/>
                </a:solidFill>
                <a:latin typeface="+mj-lt"/>
              </a:rPr>
              <a:t>SUBMITTED BY-</a:t>
            </a:r>
          </a:p>
          <a:p>
            <a:r>
              <a:rPr lang="en-US" sz="2400" b="1" dirty="0">
                <a:solidFill>
                  <a:schemeClr val="bg2">
                    <a:lumMod val="10000"/>
                  </a:schemeClr>
                </a:solidFill>
                <a:latin typeface="Arial Narrow" pitchFamily="34" charset="0"/>
              </a:rPr>
              <a:t> </a:t>
            </a:r>
            <a:r>
              <a:rPr lang="en-US" sz="2400" b="1" dirty="0" smtClean="0">
                <a:solidFill>
                  <a:schemeClr val="bg2">
                    <a:lumMod val="10000"/>
                  </a:schemeClr>
                </a:solidFill>
                <a:latin typeface="Arial Narrow" pitchFamily="34" charset="0"/>
              </a:rPr>
              <a:t>                         </a:t>
            </a:r>
            <a:r>
              <a:rPr lang="en-US" sz="2400" b="1" dirty="0" err="1" smtClean="0">
                <a:solidFill>
                  <a:schemeClr val="bg2">
                    <a:lumMod val="10000"/>
                  </a:schemeClr>
                </a:solidFill>
                <a:latin typeface="Arial Narrow" pitchFamily="34" charset="0"/>
              </a:rPr>
              <a:t>Mamta</a:t>
            </a:r>
            <a:r>
              <a:rPr lang="en-US" sz="2400" b="1" dirty="0" smtClean="0">
                <a:solidFill>
                  <a:schemeClr val="bg2">
                    <a:lumMod val="10000"/>
                  </a:schemeClr>
                </a:solidFill>
                <a:latin typeface="Arial Narrow" pitchFamily="34" charset="0"/>
              </a:rPr>
              <a:t>  </a:t>
            </a:r>
            <a:r>
              <a:rPr lang="en-US" sz="2400" b="1" dirty="0" err="1" smtClean="0">
                <a:solidFill>
                  <a:schemeClr val="bg2">
                    <a:lumMod val="10000"/>
                  </a:schemeClr>
                </a:solidFill>
                <a:latin typeface="Arial Narrow" pitchFamily="34" charset="0"/>
              </a:rPr>
              <a:t>Kumari</a:t>
            </a:r>
            <a:r>
              <a:rPr lang="en-US" sz="2400" b="1" dirty="0" smtClean="0">
                <a:solidFill>
                  <a:schemeClr val="bg2">
                    <a:lumMod val="10000"/>
                  </a:schemeClr>
                </a:solidFill>
                <a:latin typeface="Arial Narrow" pitchFamily="34" charset="0"/>
              </a:rPr>
              <a:t>(31)</a:t>
            </a:r>
          </a:p>
          <a:p>
            <a:r>
              <a:rPr lang="en-US" sz="2400" b="1" dirty="0">
                <a:solidFill>
                  <a:schemeClr val="bg2">
                    <a:lumMod val="10000"/>
                  </a:schemeClr>
                </a:solidFill>
                <a:latin typeface="Arial Narrow" pitchFamily="34" charset="0"/>
              </a:rPr>
              <a:t> </a:t>
            </a:r>
            <a:r>
              <a:rPr lang="en-US" sz="2400" b="1" dirty="0" smtClean="0">
                <a:solidFill>
                  <a:schemeClr val="bg2">
                    <a:lumMod val="10000"/>
                  </a:schemeClr>
                </a:solidFill>
                <a:latin typeface="Arial Narrow" pitchFamily="34" charset="0"/>
              </a:rPr>
              <a:t>                         </a:t>
            </a:r>
            <a:r>
              <a:rPr lang="en-US" sz="2400" b="1" dirty="0" err="1" smtClean="0">
                <a:solidFill>
                  <a:schemeClr val="bg2">
                    <a:lumMod val="10000"/>
                  </a:schemeClr>
                </a:solidFill>
                <a:latin typeface="Arial Narrow" pitchFamily="34" charset="0"/>
              </a:rPr>
              <a:t>Kajal</a:t>
            </a:r>
            <a:r>
              <a:rPr lang="en-US" sz="2400" b="1" dirty="0" smtClean="0">
                <a:solidFill>
                  <a:schemeClr val="bg2">
                    <a:lumMod val="10000"/>
                  </a:schemeClr>
                </a:solidFill>
                <a:latin typeface="Arial Narrow" pitchFamily="34" charset="0"/>
              </a:rPr>
              <a:t>  </a:t>
            </a:r>
            <a:r>
              <a:rPr lang="en-US" sz="2400" b="1" dirty="0" err="1" smtClean="0">
                <a:solidFill>
                  <a:schemeClr val="bg2">
                    <a:lumMod val="10000"/>
                  </a:schemeClr>
                </a:solidFill>
                <a:latin typeface="Arial Narrow" pitchFamily="34" charset="0"/>
              </a:rPr>
              <a:t>Kumari</a:t>
            </a:r>
            <a:r>
              <a:rPr lang="en-US" sz="2400" b="1" dirty="0" smtClean="0">
                <a:solidFill>
                  <a:schemeClr val="bg2">
                    <a:lumMod val="10000"/>
                  </a:schemeClr>
                </a:solidFill>
                <a:latin typeface="Arial Narrow" pitchFamily="34" charset="0"/>
              </a:rPr>
              <a:t>(55)</a:t>
            </a:r>
          </a:p>
          <a:p>
            <a:r>
              <a:rPr lang="en-US" sz="2400" b="1" dirty="0">
                <a:solidFill>
                  <a:schemeClr val="bg2">
                    <a:lumMod val="10000"/>
                  </a:schemeClr>
                </a:solidFill>
                <a:latin typeface="Arial Narrow" pitchFamily="34" charset="0"/>
              </a:rPr>
              <a:t> </a:t>
            </a:r>
            <a:r>
              <a:rPr lang="en-US" sz="2400" b="1" dirty="0" smtClean="0">
                <a:solidFill>
                  <a:schemeClr val="bg2">
                    <a:lumMod val="10000"/>
                  </a:schemeClr>
                </a:solidFill>
                <a:latin typeface="Arial Narrow" pitchFamily="34" charset="0"/>
              </a:rPr>
              <a:t>                         </a:t>
            </a:r>
            <a:r>
              <a:rPr lang="en-US" sz="2400" b="1" dirty="0" err="1" smtClean="0">
                <a:solidFill>
                  <a:schemeClr val="bg2">
                    <a:lumMod val="10000"/>
                  </a:schemeClr>
                </a:solidFill>
                <a:latin typeface="Arial Narrow" pitchFamily="34" charset="0"/>
              </a:rPr>
              <a:t>Kumari</a:t>
            </a:r>
            <a:r>
              <a:rPr lang="en-US" sz="2400" b="1" dirty="0" smtClean="0">
                <a:solidFill>
                  <a:schemeClr val="bg2">
                    <a:lumMod val="10000"/>
                  </a:schemeClr>
                </a:solidFill>
                <a:latin typeface="Arial Narrow" pitchFamily="34" charset="0"/>
              </a:rPr>
              <a:t>  </a:t>
            </a:r>
            <a:r>
              <a:rPr lang="en-US" sz="2400" b="1" dirty="0" err="1" smtClean="0">
                <a:solidFill>
                  <a:schemeClr val="bg2">
                    <a:lumMod val="10000"/>
                  </a:schemeClr>
                </a:solidFill>
                <a:latin typeface="Arial Narrow" pitchFamily="34" charset="0"/>
              </a:rPr>
              <a:t>Anjali</a:t>
            </a:r>
            <a:r>
              <a:rPr lang="en-US" sz="2400" b="1" dirty="0" smtClean="0">
                <a:solidFill>
                  <a:schemeClr val="bg2">
                    <a:lumMod val="10000"/>
                  </a:schemeClr>
                </a:solidFill>
                <a:latin typeface="Arial Narrow" pitchFamily="34" charset="0"/>
              </a:rPr>
              <a:t>(56)</a:t>
            </a:r>
            <a:endParaRPr lang="en-US" sz="2000" b="1" dirty="0">
              <a:latin typeface="+mj-lt"/>
            </a:endParaRPr>
          </a:p>
        </p:txBody>
      </p:sp>
    </p:spTree>
    <p:extLst>
      <p:ext uri="{BB962C8B-B14F-4D97-AF65-F5344CB8AC3E}">
        <p14:creationId xmlns:p14="http://schemas.microsoft.com/office/powerpoint/2010/main" xmlns="" val="1481782544"/>
      </p:ext>
    </p:extLst>
  </p:cSld>
  <p:clrMapOvr>
    <a:masterClrMapping/>
  </p:clrMapOvr>
  <p:transition>
    <p:newsflash/>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1505" name="Picture 1" descr="ERD"/>
          <p:cNvPicPr>
            <a:picLocks noChangeAspect="1" noChangeArrowheads="1"/>
          </p:cNvPicPr>
          <p:nvPr/>
        </p:nvPicPr>
        <p:blipFill>
          <a:blip r:embed="rId2"/>
          <a:srcRect/>
          <a:stretch>
            <a:fillRect/>
          </a:stretch>
        </p:blipFill>
        <p:spPr bwMode="auto">
          <a:xfrm>
            <a:off x="0" y="0"/>
            <a:ext cx="9144000" cy="6858000"/>
          </a:xfrm>
          <a:prstGeom prst="rect">
            <a:avLst/>
          </a:prstGeom>
          <a:noFill/>
          <a:ln w="9525">
            <a:noFill/>
            <a:miter lim="800000"/>
            <a:headEnd/>
            <a:tailEnd/>
          </a:ln>
        </p:spPr>
      </p:pic>
    </p:spTree>
    <p:extLst>
      <p:ext uri="{BB962C8B-B14F-4D97-AF65-F5344CB8AC3E}">
        <p14:creationId xmlns:p14="http://schemas.microsoft.com/office/powerpoint/2010/main" xmlns="" val="1840736051"/>
      </p:ext>
    </p:extLst>
  </p:cSld>
  <p:clrMapOvr>
    <a:masterClrMapping/>
  </p:clrMapOvr>
  <p:transition>
    <p:newsflash/>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extBox 1"/>
          <p:cNvSpPr txBox="1"/>
          <p:nvPr/>
        </p:nvSpPr>
        <p:spPr>
          <a:xfrm>
            <a:off x="179512" y="1124744"/>
            <a:ext cx="8640960" cy="769441"/>
          </a:xfrm>
          <a:prstGeom prst="rect">
            <a:avLst/>
          </a:prstGeom>
          <a:noFill/>
        </p:spPr>
        <p:txBody>
          <a:bodyPr wrap="square" rtlCol="0">
            <a:spAutoFit/>
          </a:bodyPr>
          <a:lstStyle/>
          <a:p>
            <a:pPr algn="ctr"/>
            <a:r>
              <a:rPr lang="en-US" sz="4400" b="1" spc="50" dirty="0" smtClean="0">
                <a:ln w="11430"/>
                <a:solidFill>
                  <a:schemeClr val="bg2">
                    <a:lumMod val="10000"/>
                  </a:schemeClr>
                </a:solidFill>
                <a:effectLst>
                  <a:outerShdw blurRad="76200" dist="50800" dir="5400000" algn="tl" rotWithShape="0">
                    <a:srgbClr val="000000">
                      <a:alpha val="65000"/>
                    </a:srgbClr>
                  </a:outerShdw>
                </a:effectLst>
                <a:latin typeface="Baskerville Old Face" pitchFamily="18" charset="0"/>
              </a:rPr>
              <a:t>DATA FLOW DIAGRAM</a:t>
            </a:r>
            <a:endParaRPr lang="en-US" sz="4400" b="1" spc="50" dirty="0">
              <a:ln w="11430"/>
              <a:solidFill>
                <a:schemeClr val="bg2">
                  <a:lumMod val="10000"/>
                </a:schemeClr>
              </a:solidFill>
              <a:effectLst>
                <a:outerShdw blurRad="76200" dist="50800" dir="5400000" algn="tl" rotWithShape="0">
                  <a:srgbClr val="000000">
                    <a:alpha val="65000"/>
                  </a:srgbClr>
                </a:outerShdw>
              </a:effectLst>
              <a:latin typeface="Baskerville Old Face" pitchFamily="18" charset="0"/>
            </a:endParaRPr>
          </a:p>
        </p:txBody>
      </p:sp>
      <p:pic>
        <p:nvPicPr>
          <p:cNvPr id="3" name="Picture 3" descr="C:\Users\Rajkumar\Desktop\PPT Images\PPT PICS\software-development.jpg"/>
          <p:cNvPicPr>
            <a:picLocks noChangeAspect="1" noChangeArrowheads="1"/>
          </p:cNvPicPr>
          <p:nvPr/>
        </p:nvPicPr>
        <p:blipFill>
          <a:blip r:embed="rId3" cstate="print"/>
          <a:srcRect/>
          <a:stretch>
            <a:fillRect/>
          </a:stretch>
        </p:blipFill>
        <p:spPr bwMode="auto">
          <a:xfrm>
            <a:off x="827584" y="2492896"/>
            <a:ext cx="6840760" cy="3869115"/>
          </a:xfrm>
          <a:prstGeom prst="rect">
            <a:avLst/>
          </a:prstGeom>
          <a:ln>
            <a:noFill/>
          </a:ln>
          <a:effectLst>
            <a:softEdge rad="317500"/>
          </a:effectLst>
        </p:spPr>
      </p:pic>
    </p:spTree>
    <p:extLst>
      <p:ext uri="{BB962C8B-B14F-4D97-AF65-F5344CB8AC3E}">
        <p14:creationId xmlns:p14="http://schemas.microsoft.com/office/powerpoint/2010/main" xmlns="" val="3468770175"/>
      </p:ext>
    </p:extLst>
  </p:cSld>
  <p:clrMapOvr>
    <a:masterClrMapping/>
  </p:clrMapOvr>
  <p:transition>
    <p:newsflash/>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685800"/>
            <a:ext cx="8424936" cy="1107996"/>
          </a:xfrm>
          <a:prstGeom prst="rect">
            <a:avLst/>
          </a:prstGeom>
          <a:noFill/>
        </p:spPr>
        <p:txBody>
          <a:bodyPr wrap="square" rtlCol="0">
            <a:spAutoFit/>
          </a:bodyPr>
          <a:lstStyle/>
          <a:p>
            <a:pPr algn="ctr"/>
            <a:r>
              <a:rPr lang="en-US" sz="6600" b="1" dirty="0" smtClean="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latin typeface="+mj-lt"/>
              </a:rPr>
              <a:t>SYMBOLS REPRESENT</a:t>
            </a:r>
            <a:endParaRPr lang="en-US" sz="6600" b="1"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latin typeface="+mj-lt"/>
            </a:endParaRPr>
          </a:p>
        </p:txBody>
      </p:sp>
      <p:sp>
        <p:nvSpPr>
          <p:cNvPr id="3" name="Rectangle 2"/>
          <p:cNvSpPr/>
          <p:nvPr/>
        </p:nvSpPr>
        <p:spPr>
          <a:xfrm>
            <a:off x="5076056" y="2636912"/>
            <a:ext cx="1728192" cy="461665"/>
          </a:xfrm>
          <a:prstGeom prst="rect">
            <a:avLst/>
          </a:prstGeom>
        </p:spPr>
        <p:txBody>
          <a:bodyPr wrap="square">
            <a:spAutoFit/>
          </a:bodyPr>
          <a:lstStyle/>
          <a:p>
            <a:pPr algn="ctr"/>
            <a:r>
              <a:rPr lang="en-US" sz="2400" b="1" dirty="0" smtClean="0">
                <a:ln w="11430"/>
                <a:solidFill>
                  <a:srgbClr val="00B050"/>
                </a:solidFill>
                <a:effectLst>
                  <a:outerShdw blurRad="50800" dist="39000" dir="5460000" algn="tl">
                    <a:srgbClr val="000000">
                      <a:alpha val="38000"/>
                    </a:srgbClr>
                  </a:outerShdw>
                </a:effectLst>
                <a:latin typeface="Baskerville Old Face" pitchFamily="18" charset="0"/>
              </a:rPr>
              <a:t>ENTITY</a:t>
            </a:r>
            <a:endParaRPr lang="en-US" sz="2400" b="1" dirty="0">
              <a:ln w="11430"/>
              <a:solidFill>
                <a:srgbClr val="00B050"/>
              </a:solidFill>
              <a:effectLst>
                <a:outerShdw blurRad="50800" dist="39000" dir="5460000" algn="tl">
                  <a:srgbClr val="000000">
                    <a:alpha val="38000"/>
                  </a:srgbClr>
                </a:outerShdw>
              </a:effectLst>
              <a:latin typeface="Baskerville Old Face" pitchFamily="18" charset="0"/>
            </a:endParaRPr>
          </a:p>
        </p:txBody>
      </p:sp>
      <p:sp>
        <p:nvSpPr>
          <p:cNvPr id="4" name="Rectangle 3"/>
          <p:cNvSpPr/>
          <p:nvPr/>
        </p:nvSpPr>
        <p:spPr>
          <a:xfrm>
            <a:off x="1043608" y="2420888"/>
            <a:ext cx="2232248" cy="864096"/>
          </a:xfrm>
          <a:prstGeom prst="rect">
            <a:avLst/>
          </a:prstGeom>
          <a:solidFill>
            <a:schemeClr val="bg1"/>
          </a:solid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p:cNvSpPr/>
          <p:nvPr/>
        </p:nvSpPr>
        <p:spPr>
          <a:xfrm>
            <a:off x="4644008" y="3789040"/>
            <a:ext cx="2957476" cy="461665"/>
          </a:xfrm>
          <a:prstGeom prst="rect">
            <a:avLst/>
          </a:prstGeom>
        </p:spPr>
        <p:txBody>
          <a:bodyPr wrap="square">
            <a:spAutoFit/>
          </a:bodyPr>
          <a:lstStyle/>
          <a:p>
            <a:pPr algn="ctr"/>
            <a:r>
              <a:rPr lang="en-US" sz="2400" b="1" dirty="0" smtClean="0">
                <a:ln w="11430"/>
                <a:solidFill>
                  <a:srgbClr val="FFC000"/>
                </a:solidFill>
                <a:effectLst>
                  <a:outerShdw blurRad="50800" dist="39000" dir="5460000" algn="tl">
                    <a:srgbClr val="000000">
                      <a:alpha val="38000"/>
                    </a:srgbClr>
                  </a:outerShdw>
                </a:effectLst>
              </a:rPr>
              <a:t>FLOW OF DATA</a:t>
            </a:r>
            <a:endParaRPr lang="en-US" sz="2400" b="1" dirty="0">
              <a:ln w="11430"/>
              <a:solidFill>
                <a:srgbClr val="FFC000"/>
              </a:solidFill>
              <a:effectLst>
                <a:outerShdw blurRad="50800" dist="39000" dir="5460000" algn="tl">
                  <a:srgbClr val="000000">
                    <a:alpha val="38000"/>
                  </a:srgbClr>
                </a:outerShdw>
              </a:effectLst>
            </a:endParaRPr>
          </a:p>
        </p:txBody>
      </p:sp>
      <p:cxnSp>
        <p:nvCxnSpPr>
          <p:cNvPr id="7" name="Straight Arrow Connector 6"/>
          <p:cNvCxnSpPr/>
          <p:nvPr/>
        </p:nvCxnSpPr>
        <p:spPr>
          <a:xfrm>
            <a:off x="899592" y="4005064"/>
            <a:ext cx="2664296" cy="0"/>
          </a:xfrm>
          <a:prstGeom prst="straightConnector1">
            <a:avLst/>
          </a:prstGeom>
          <a:ln w="76200">
            <a:solidFill>
              <a:srgbClr val="FF0000"/>
            </a:solidFill>
            <a:tailEnd type="arrow"/>
          </a:ln>
        </p:spPr>
        <p:style>
          <a:lnRef idx="1">
            <a:schemeClr val="dk1"/>
          </a:lnRef>
          <a:fillRef idx="0">
            <a:schemeClr val="dk1"/>
          </a:fillRef>
          <a:effectRef idx="0">
            <a:schemeClr val="dk1"/>
          </a:effectRef>
          <a:fontRef idx="minor">
            <a:schemeClr val="tx1"/>
          </a:fontRef>
        </p:style>
      </p:cxnSp>
      <p:sp>
        <p:nvSpPr>
          <p:cNvPr id="13" name="Rectangle 12"/>
          <p:cNvSpPr/>
          <p:nvPr/>
        </p:nvSpPr>
        <p:spPr>
          <a:xfrm>
            <a:off x="5220072" y="4797152"/>
            <a:ext cx="2016224" cy="523220"/>
          </a:xfrm>
          <a:prstGeom prst="rect">
            <a:avLst/>
          </a:prstGeom>
        </p:spPr>
        <p:txBody>
          <a:bodyPr wrap="square">
            <a:spAutoFit/>
          </a:bodyPr>
          <a:lstStyle/>
          <a:p>
            <a:pPr algn="ctr"/>
            <a:r>
              <a:rPr lang="en-US" sz="2800" b="1" dirty="0" smtClean="0">
                <a:ln w="11430"/>
                <a:solidFill>
                  <a:srgbClr val="FF0000"/>
                </a:solidFill>
                <a:effectLst>
                  <a:outerShdw blurRad="50800" dist="39000" dir="5460000" algn="tl">
                    <a:srgbClr val="000000">
                      <a:alpha val="38000"/>
                    </a:srgbClr>
                  </a:outerShdw>
                </a:effectLst>
                <a:latin typeface="Baskerville Old Face" pitchFamily="18" charset="0"/>
              </a:rPr>
              <a:t>PROCESS</a:t>
            </a:r>
            <a:endParaRPr lang="en-US" sz="2800" b="1" dirty="0">
              <a:ln w="11430"/>
              <a:solidFill>
                <a:srgbClr val="FF0000"/>
              </a:solidFill>
              <a:effectLst>
                <a:outerShdw blurRad="50800" dist="39000" dir="5460000" algn="tl">
                  <a:srgbClr val="000000">
                    <a:alpha val="38000"/>
                  </a:srgbClr>
                </a:outerShdw>
              </a:effectLst>
              <a:latin typeface="Baskerville Old Face" pitchFamily="18" charset="0"/>
            </a:endParaRPr>
          </a:p>
        </p:txBody>
      </p:sp>
      <p:sp>
        <p:nvSpPr>
          <p:cNvPr id="14" name="Rounded Rectangle 13"/>
          <p:cNvSpPr/>
          <p:nvPr/>
        </p:nvSpPr>
        <p:spPr>
          <a:xfrm>
            <a:off x="1043608" y="4653136"/>
            <a:ext cx="2304256" cy="720080"/>
          </a:xfrm>
          <a:prstGeom prst="roundRect">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5"/>
          <p:cNvCxnSpPr/>
          <p:nvPr/>
        </p:nvCxnSpPr>
        <p:spPr>
          <a:xfrm>
            <a:off x="1043608" y="4869160"/>
            <a:ext cx="230425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1043608" y="5229200"/>
            <a:ext cx="2304256" cy="0"/>
          </a:xfrm>
          <a:prstGeom prst="line">
            <a:avLst/>
          </a:prstGeom>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5029200" y="6019800"/>
            <a:ext cx="2664296" cy="523220"/>
          </a:xfrm>
          <a:prstGeom prst="rect">
            <a:avLst/>
          </a:prstGeom>
        </p:spPr>
        <p:txBody>
          <a:bodyPr wrap="square">
            <a:spAutoFit/>
          </a:bodyPr>
          <a:lstStyle/>
          <a:p>
            <a:pPr algn="ctr"/>
            <a:r>
              <a:rPr lang="en-US" sz="2800" b="1" dirty="0" smtClean="0">
                <a:ln w="11430"/>
                <a:solidFill>
                  <a:srgbClr val="0070C0"/>
                </a:solidFill>
                <a:effectLst>
                  <a:outerShdw blurRad="50800" dist="39000" dir="5460000" algn="tl">
                    <a:srgbClr val="000000">
                      <a:alpha val="38000"/>
                    </a:srgbClr>
                  </a:outerShdw>
                </a:effectLst>
                <a:latin typeface="Baskerville Old Face" pitchFamily="18" charset="0"/>
              </a:rPr>
              <a:t>DATA STORE</a:t>
            </a:r>
            <a:endParaRPr lang="en-US" sz="2800" b="1" dirty="0">
              <a:ln w="11430"/>
              <a:solidFill>
                <a:srgbClr val="0070C0"/>
              </a:solidFill>
              <a:effectLst>
                <a:outerShdw blurRad="50800" dist="39000" dir="5460000" algn="tl">
                  <a:srgbClr val="000000">
                    <a:alpha val="38000"/>
                  </a:srgbClr>
                </a:outerShdw>
              </a:effectLst>
              <a:latin typeface="Baskerville Old Face" pitchFamily="18" charset="0"/>
            </a:endParaRPr>
          </a:p>
        </p:txBody>
      </p:sp>
      <p:cxnSp>
        <p:nvCxnSpPr>
          <p:cNvPr id="21" name="Straight Connector 20"/>
          <p:cNvCxnSpPr/>
          <p:nvPr/>
        </p:nvCxnSpPr>
        <p:spPr>
          <a:xfrm>
            <a:off x="1187624" y="6093296"/>
            <a:ext cx="2088232" cy="0"/>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1187624" y="6093296"/>
            <a:ext cx="0" cy="432048"/>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1187624" y="6525344"/>
            <a:ext cx="2160240" cy="0"/>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1475656" y="6093296"/>
            <a:ext cx="0" cy="432048"/>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3248965270"/>
      </p:ext>
    </p:extLst>
  </p:cSld>
  <p:clrMapOvr>
    <a:masterClrMapping/>
  </p:clrMapOvr>
  <p:transition>
    <p:newsflash/>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1" name="Picture 21"/>
          <p:cNvPicPr>
            <a:picLocks noChangeAspect="1" noChangeArrowheads="1"/>
          </p:cNvPicPr>
          <p:nvPr/>
        </p:nvPicPr>
        <p:blipFill>
          <a:blip r:embed="rId2"/>
          <a:srcRect/>
          <a:stretch>
            <a:fillRect/>
          </a:stretch>
        </p:blipFill>
        <p:spPr bwMode="auto">
          <a:xfrm>
            <a:off x="381000" y="1066800"/>
            <a:ext cx="8362950" cy="5486400"/>
          </a:xfrm>
          <a:prstGeom prst="rect">
            <a:avLst/>
          </a:prstGeom>
          <a:noFill/>
          <a:ln w="9525">
            <a:noFill/>
            <a:miter lim="800000"/>
            <a:headEnd/>
            <a:tailEnd/>
          </a:ln>
          <a:effectLst/>
        </p:spPr>
      </p:pic>
      <p:sp>
        <p:nvSpPr>
          <p:cNvPr id="3" name="TextBox 2"/>
          <p:cNvSpPr txBox="1"/>
          <p:nvPr/>
        </p:nvSpPr>
        <p:spPr>
          <a:xfrm>
            <a:off x="304800" y="0"/>
            <a:ext cx="8458200" cy="830997"/>
          </a:xfrm>
          <a:prstGeom prst="rect">
            <a:avLst/>
          </a:prstGeom>
          <a:noFill/>
        </p:spPr>
        <p:txBody>
          <a:bodyPr wrap="square" rtlCol="0">
            <a:spAutoFit/>
          </a:bodyPr>
          <a:lstStyle/>
          <a:p>
            <a:pPr algn="ctr"/>
            <a:r>
              <a:rPr lang="en-US" sz="4800" b="1" dirty="0" smtClean="0">
                <a:solidFill>
                  <a:schemeClr val="tx2"/>
                </a:solidFill>
                <a:latin typeface="Algerian" pitchFamily="82" charset="0"/>
              </a:rPr>
              <a:t>Context  level  diagram</a:t>
            </a:r>
            <a:endParaRPr lang="en-US" sz="4800" b="1" dirty="0">
              <a:solidFill>
                <a:schemeClr val="tx2"/>
              </a:solidFill>
              <a:latin typeface="Algerian" pitchFamily="82" charset="0"/>
            </a:endParaRPr>
          </a:p>
        </p:txBody>
      </p:sp>
    </p:spTree>
    <p:extLst>
      <p:ext uri="{BB962C8B-B14F-4D97-AF65-F5344CB8AC3E}">
        <p14:creationId xmlns:p14="http://schemas.microsoft.com/office/powerpoint/2010/main" xmlns="" val="902434798"/>
      </p:ext>
    </p:extLst>
  </p:cSld>
  <p:clrMapOvr>
    <a:masterClrMapping/>
  </p:clrMapOvr>
  <p:transition>
    <p:newsflash/>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0" y="152400"/>
            <a:ext cx="9144000" cy="830997"/>
          </a:xfrm>
          <a:prstGeom prst="rect">
            <a:avLst/>
          </a:prstGeom>
          <a:noFill/>
        </p:spPr>
        <p:txBody>
          <a:bodyPr wrap="square" rtlCol="0">
            <a:spAutoFit/>
          </a:bodyPr>
          <a:lstStyle/>
          <a:p>
            <a:pPr algn="ctr"/>
            <a:r>
              <a:rPr lang="en-US" sz="4800" b="1" dirty="0" smtClean="0">
                <a:latin typeface="Algerian" pitchFamily="82" charset="0"/>
              </a:rPr>
              <a:t>1 level  dfd</a:t>
            </a:r>
            <a:endParaRPr lang="en-US" sz="4800" b="1" dirty="0">
              <a:latin typeface="Algerian" pitchFamily="82" charset="0"/>
            </a:endParaRPr>
          </a:p>
        </p:txBody>
      </p:sp>
      <p:sp>
        <p:nvSpPr>
          <p:cNvPr id="17410"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17409" name="Object 1"/>
          <p:cNvGraphicFramePr>
            <a:graphicFrameLocks noChangeAspect="1"/>
          </p:cNvGraphicFramePr>
          <p:nvPr/>
        </p:nvGraphicFramePr>
        <p:xfrm>
          <a:off x="0" y="914400"/>
          <a:ext cx="9144000" cy="5715000"/>
        </p:xfrm>
        <a:graphic>
          <a:graphicData uri="http://schemas.openxmlformats.org/presentationml/2006/ole">
            <p:oleObj spid="_x0000_s17409" name="Document" r:id="rId3" imgW="7645170" imgH="5972254" progId="Word.Document.12">
              <p:embed/>
            </p:oleObj>
          </a:graphicData>
        </a:graphic>
      </p:graphicFrame>
    </p:spTree>
  </p:cSld>
  <p:clrMapOvr>
    <a:masterClrMapping/>
  </p:clrMapOvr>
  <p:transition>
    <p:newsflash/>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Box 2"/>
          <p:cNvSpPr txBox="1"/>
          <p:nvPr/>
        </p:nvSpPr>
        <p:spPr>
          <a:xfrm>
            <a:off x="0" y="0"/>
            <a:ext cx="9144000" cy="830997"/>
          </a:xfrm>
          <a:prstGeom prst="rect">
            <a:avLst/>
          </a:prstGeom>
          <a:noFill/>
        </p:spPr>
        <p:txBody>
          <a:bodyPr wrap="square" rtlCol="0">
            <a:spAutoFit/>
          </a:bodyPr>
          <a:lstStyle/>
          <a:p>
            <a:pPr algn="ctr"/>
            <a:r>
              <a:rPr lang="en-US" sz="4800" b="1" dirty="0" smtClean="0">
                <a:latin typeface="Algerian" pitchFamily="82" charset="0"/>
              </a:rPr>
              <a:t>1  Level  dfd</a:t>
            </a:r>
            <a:endParaRPr lang="en-US" sz="4800" b="1" dirty="0">
              <a:latin typeface="Algerian" pitchFamily="82" charset="0"/>
            </a:endParaRPr>
          </a:p>
        </p:txBody>
      </p:sp>
      <p:sp>
        <p:nvSpPr>
          <p:cNvPr id="16386"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16385" name="Object 1"/>
          <p:cNvGraphicFramePr>
            <a:graphicFrameLocks noChangeAspect="1"/>
          </p:cNvGraphicFramePr>
          <p:nvPr/>
        </p:nvGraphicFramePr>
        <p:xfrm>
          <a:off x="0" y="838200"/>
          <a:ext cx="9144000" cy="5867400"/>
        </p:xfrm>
        <a:graphic>
          <a:graphicData uri="http://schemas.openxmlformats.org/presentationml/2006/ole">
            <p:oleObj spid="_x0000_s16385" name="Document" r:id="rId3" imgW="7252741" imgH="5706925" progId="Word.Document.12">
              <p:embed/>
            </p:oleObj>
          </a:graphicData>
        </a:graphic>
      </p:graphicFrame>
    </p:spTree>
    <p:extLst>
      <p:ext uri="{BB962C8B-B14F-4D97-AF65-F5344CB8AC3E}">
        <p14:creationId xmlns:p14="http://schemas.microsoft.com/office/powerpoint/2010/main" xmlns="" val="3978701911"/>
      </p:ext>
    </p:extLst>
  </p:cSld>
  <p:clrMapOvr>
    <a:masterClrMapping/>
  </p:clrMapOvr>
  <p:transition>
    <p:newsflash/>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3" name="TextBox 2"/>
          <p:cNvSpPr txBox="1"/>
          <p:nvPr/>
        </p:nvSpPr>
        <p:spPr>
          <a:xfrm>
            <a:off x="1066800" y="533400"/>
            <a:ext cx="6912768" cy="1107996"/>
          </a:xfrm>
          <a:prstGeom prst="rect">
            <a:avLst/>
          </a:prstGeom>
          <a:noFill/>
        </p:spPr>
        <p:txBody>
          <a:bodyPr wrap="square" rtlCol="0">
            <a:spAutoFit/>
          </a:bodyPr>
          <a:lstStyle/>
          <a:p>
            <a:pPr algn="ctr"/>
            <a:r>
              <a:rPr lang="en-US" sz="4800" b="1" u="sng" dirty="0" smtClean="0">
                <a:ln w="17780" cmpd="sng">
                  <a:solidFill>
                    <a:srgbClr val="FFFFFF"/>
                  </a:solidFill>
                  <a:prstDash val="solid"/>
                  <a:miter lim="800000"/>
                </a:ln>
                <a:solidFill>
                  <a:schemeClr val="tx2"/>
                </a:solidFill>
                <a:effectLst>
                  <a:outerShdw blurRad="50800" algn="tl" rotWithShape="0">
                    <a:srgbClr val="000000"/>
                  </a:outerShdw>
                </a:effectLst>
                <a:latin typeface="Algerian" pitchFamily="82" charset="0"/>
              </a:rPr>
              <a:t>TO OUR SOFTWARE</a:t>
            </a:r>
          </a:p>
          <a:p>
            <a:endParaRPr lang="en-IN" dirty="0"/>
          </a:p>
        </p:txBody>
      </p:sp>
      <p:pic>
        <p:nvPicPr>
          <p:cNvPr id="5" name="Picture 4" descr="IMG-20190731-WA0009.jpg"/>
          <p:cNvPicPr>
            <a:picLocks noChangeAspect="1"/>
          </p:cNvPicPr>
          <p:nvPr/>
        </p:nvPicPr>
        <p:blipFill>
          <a:blip r:embed="rId3"/>
          <a:stretch>
            <a:fillRect/>
          </a:stretch>
        </p:blipFill>
        <p:spPr>
          <a:xfrm>
            <a:off x="1219200" y="1600200"/>
            <a:ext cx="6553199" cy="4572000"/>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xmlns="" val="2271195646"/>
      </p:ext>
    </p:extLst>
  </p:cSld>
  <p:clrMapOvr>
    <a:masterClrMapping/>
  </p:clrMapOvr>
  <p:transition>
    <p:newsflash/>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7" name="Picture 8" descr="G:\firstform.png"/>
          <p:cNvPicPr>
            <a:picLocks noChangeAspect="1" noChangeArrowheads="1"/>
          </p:cNvPicPr>
          <p:nvPr/>
        </p:nvPicPr>
        <p:blipFill>
          <a:blip r:embed="rId2"/>
          <a:srcRect/>
          <a:stretch>
            <a:fillRect/>
          </a:stretch>
        </p:blipFill>
        <p:spPr bwMode="auto">
          <a:xfrm>
            <a:off x="152400" y="838200"/>
            <a:ext cx="8839200" cy="5867400"/>
          </a:xfrm>
          <a:prstGeom prst="rect">
            <a:avLst/>
          </a:prstGeom>
          <a:noFill/>
          <a:ln w="9525">
            <a:noFill/>
            <a:miter lim="800000"/>
            <a:headEnd/>
            <a:tailEnd/>
          </a:ln>
        </p:spPr>
      </p:pic>
      <p:sp>
        <p:nvSpPr>
          <p:cNvPr id="4" name="TextBox 3"/>
          <p:cNvSpPr txBox="1"/>
          <p:nvPr/>
        </p:nvSpPr>
        <p:spPr>
          <a:xfrm>
            <a:off x="304800" y="0"/>
            <a:ext cx="8610600" cy="830997"/>
          </a:xfrm>
          <a:prstGeom prst="rect">
            <a:avLst/>
          </a:prstGeom>
          <a:noFill/>
        </p:spPr>
        <p:txBody>
          <a:bodyPr wrap="square" rtlCol="0">
            <a:spAutoFit/>
          </a:bodyPr>
          <a:lstStyle/>
          <a:p>
            <a:pPr algn="ctr"/>
            <a:r>
              <a:rPr lang="en-US" sz="4800" b="1" dirty="0" smtClean="0">
                <a:solidFill>
                  <a:schemeClr val="tx2"/>
                </a:solidFill>
                <a:latin typeface="Algerian" pitchFamily="82" charset="0"/>
              </a:rPr>
              <a:t>Splash  screen</a:t>
            </a:r>
            <a:endParaRPr lang="en-US" sz="4800" b="1" dirty="0">
              <a:solidFill>
                <a:schemeClr val="tx2"/>
              </a:solidFill>
              <a:latin typeface="Algerian" pitchFamily="82" charset="0"/>
            </a:endParaRPr>
          </a:p>
        </p:txBody>
      </p:sp>
    </p:spTree>
    <p:extLst>
      <p:ext uri="{BB962C8B-B14F-4D97-AF65-F5344CB8AC3E}">
        <p14:creationId xmlns:p14="http://schemas.microsoft.com/office/powerpoint/2010/main" xmlns="" val="3721349844"/>
      </p:ext>
    </p:extLst>
  </p:cSld>
  <p:clrMapOvr>
    <a:masterClrMapping/>
  </p:clrMapOvr>
  <p:transition>
    <p:newsflash/>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3" name="Picture 9" descr="G:\login.png"/>
          <p:cNvPicPr>
            <a:picLocks noChangeAspect="1" noChangeArrowheads="1"/>
          </p:cNvPicPr>
          <p:nvPr/>
        </p:nvPicPr>
        <p:blipFill>
          <a:blip r:embed="rId2"/>
          <a:srcRect/>
          <a:stretch>
            <a:fillRect/>
          </a:stretch>
        </p:blipFill>
        <p:spPr bwMode="auto">
          <a:xfrm>
            <a:off x="228600" y="990600"/>
            <a:ext cx="8686800" cy="5638800"/>
          </a:xfrm>
          <a:prstGeom prst="rect">
            <a:avLst/>
          </a:prstGeom>
          <a:noFill/>
          <a:ln w="9525">
            <a:noFill/>
            <a:miter lim="800000"/>
            <a:headEnd/>
            <a:tailEnd/>
          </a:ln>
        </p:spPr>
      </p:pic>
      <p:sp>
        <p:nvSpPr>
          <p:cNvPr id="4" name="TextBox 3"/>
          <p:cNvSpPr txBox="1"/>
          <p:nvPr/>
        </p:nvSpPr>
        <p:spPr>
          <a:xfrm>
            <a:off x="228600" y="0"/>
            <a:ext cx="8610600" cy="923330"/>
          </a:xfrm>
          <a:prstGeom prst="rect">
            <a:avLst/>
          </a:prstGeom>
          <a:noFill/>
        </p:spPr>
        <p:txBody>
          <a:bodyPr wrap="square" rtlCol="0">
            <a:spAutoFit/>
          </a:bodyPr>
          <a:lstStyle/>
          <a:p>
            <a:pPr algn="ctr"/>
            <a:r>
              <a:rPr lang="en-US" sz="5400" b="1" dirty="0" smtClean="0">
                <a:solidFill>
                  <a:schemeClr val="tx2"/>
                </a:solidFill>
                <a:latin typeface="Algerian" pitchFamily="82" charset="0"/>
              </a:rPr>
              <a:t>Login form</a:t>
            </a:r>
            <a:endParaRPr lang="en-US" sz="5400" b="1" dirty="0">
              <a:solidFill>
                <a:schemeClr val="tx2"/>
              </a:solidFill>
              <a:latin typeface="Algerian" pitchFamily="82" charset="0"/>
            </a:endParaRPr>
          </a:p>
        </p:txBody>
      </p:sp>
    </p:spTree>
    <p:extLst>
      <p:ext uri="{BB962C8B-B14F-4D97-AF65-F5344CB8AC3E}">
        <p14:creationId xmlns:p14="http://schemas.microsoft.com/office/powerpoint/2010/main" xmlns="" val="1832963777"/>
      </p:ext>
    </p:extLst>
  </p:cSld>
  <p:clrMapOvr>
    <a:masterClrMapping/>
  </p:clrMapOvr>
  <p:transition>
    <p:newsflash/>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rcRect/>
          <a:stretch>
            <a:fillRect/>
          </a:stretch>
        </p:blipFill>
        <p:spPr bwMode="auto">
          <a:xfrm>
            <a:off x="228600" y="838200"/>
            <a:ext cx="8686800" cy="5867400"/>
          </a:xfrm>
          <a:prstGeom prst="rect">
            <a:avLst/>
          </a:prstGeom>
          <a:noFill/>
          <a:ln w="9525">
            <a:noFill/>
            <a:miter lim="800000"/>
            <a:headEnd/>
            <a:tailEnd/>
          </a:ln>
        </p:spPr>
      </p:pic>
      <p:sp>
        <p:nvSpPr>
          <p:cNvPr id="3" name="TextBox 2"/>
          <p:cNvSpPr txBox="1"/>
          <p:nvPr/>
        </p:nvSpPr>
        <p:spPr>
          <a:xfrm>
            <a:off x="228600" y="0"/>
            <a:ext cx="8686800" cy="830997"/>
          </a:xfrm>
          <a:prstGeom prst="rect">
            <a:avLst/>
          </a:prstGeom>
          <a:noFill/>
        </p:spPr>
        <p:txBody>
          <a:bodyPr wrap="square" rtlCol="0">
            <a:spAutoFit/>
          </a:bodyPr>
          <a:lstStyle/>
          <a:p>
            <a:pPr algn="ctr"/>
            <a:r>
              <a:rPr lang="en-US" sz="4800" b="1" dirty="0" smtClean="0">
                <a:latin typeface="Algerian" pitchFamily="82" charset="0"/>
              </a:rPr>
              <a:t>Sign up  form</a:t>
            </a:r>
            <a:endParaRPr lang="en-US" sz="4800" b="1" dirty="0">
              <a:latin typeface="Algerian" pitchFamily="82" charset="0"/>
            </a:endParaRPr>
          </a:p>
        </p:txBody>
      </p:sp>
    </p:spTree>
    <p:extLst>
      <p:ext uri="{BB962C8B-B14F-4D97-AF65-F5344CB8AC3E}">
        <p14:creationId xmlns:p14="http://schemas.microsoft.com/office/powerpoint/2010/main" xmlns="" val="829511126"/>
      </p:ext>
    </p:extLst>
  </p:cSld>
  <p:clrMapOvr>
    <a:masterClrMapping/>
  </p:clrMapOvr>
  <p:transition>
    <p:newsflash/>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0" y="1371600"/>
            <a:ext cx="9144000" cy="5262979"/>
          </a:xfrm>
          <a:prstGeom prst="rect">
            <a:avLst/>
          </a:prstGeom>
          <a:noFill/>
        </p:spPr>
        <p:txBody>
          <a:bodyPr wrap="square" rtlCol="0">
            <a:spAutoFit/>
          </a:bodyPr>
          <a:lstStyle/>
          <a:p>
            <a:pPr fontAlgn="base"/>
            <a:r>
              <a:rPr lang="en-IN" sz="1600" b="1" dirty="0"/>
              <a:t>Patna Women’s College was founded in 1940 by Bishop B.J. Sullivan S.J., Bishop of Patna and Mother M. Josephine A.C. Superior General of the Apostolic Carmel. It was the first institution of higher learning opened to cater to the educational needs of women in Bihar. Bishop Sullivan, the founder, named it Patna Women’s College and presented it as a gift to the Women of Bihar, thereby placing at their disposal an opportunity for higher </a:t>
            </a:r>
            <a:r>
              <a:rPr lang="en-IN" sz="1600" b="1" dirty="0" smtClean="0"/>
              <a:t>edit was Bishop Sullivan’s firm belief that the upliftment of Bihar lay in liberating its womenfolk by providing them with opportunities for higher education, in other words, by empowering them. In the early years the College and the hostel were housed in the Bishop’s own residence at Bankipur, which he vacated for this great work.</a:t>
            </a:r>
            <a:endParaRPr lang="en-US" sz="1600" b="1" dirty="0" smtClean="0"/>
          </a:p>
          <a:p>
            <a:pPr fontAlgn="base"/>
            <a:r>
              <a:rPr lang="en-IN" sz="1600" b="1" dirty="0" smtClean="0"/>
              <a:t>The College was granted the status of degree college in July 1941. The site for the College building was offered to the then Principal, Mother Theodosia by the Governor of Bihar Lord Rutherford in 1945. The Governor was concerned that the College building should match in beauty the High Court opposite which this site was located. He was not disappointed. Father Gerhard and Father Loesch saw an ‘architect’s dream’ for the new building of Patna Women’s College, a unique synthesis of Hindu, Islamic, Norman and Gothic styles. The College moved into the new building in July 1948.</a:t>
            </a:r>
            <a:br>
              <a:rPr lang="en-IN" sz="1600" b="1" dirty="0" smtClean="0"/>
            </a:br>
            <a:r>
              <a:rPr lang="en-IN" sz="1600" b="1" dirty="0" smtClean="0"/>
              <a:t>Thousands of motivated and empowered women have passed through the portals of this college and have entered various fields of life, many making a mark in our country and abroad.</a:t>
            </a:r>
            <a:endParaRPr lang="en-US" sz="1600" b="1" dirty="0" smtClean="0"/>
          </a:p>
          <a:p>
            <a:pPr fontAlgn="base"/>
            <a:r>
              <a:rPr lang="en-IN" sz="1600" b="1" dirty="0" smtClean="0"/>
              <a:t>The College has come a long way from the time the pioneers envisioned and undertook the difficult task of establishing a Women’s College at a time when only a few truly enlightened and far-sighted persons were prepared to support this infant project in a place where higher education for women was frowned upon, if not rejected outright.</a:t>
            </a:r>
            <a:endParaRPr lang="en-US" sz="1600" b="1" dirty="0" smtClean="0"/>
          </a:p>
          <a:p>
            <a:pPr fontAlgn="base"/>
            <a:r>
              <a:rPr lang="en-IN" sz="1600" b="1" dirty="0" smtClean="0"/>
              <a:t>cation</a:t>
            </a:r>
            <a:r>
              <a:rPr lang="en-IN" sz="1600" b="1" dirty="0"/>
              <a:t>. </a:t>
            </a:r>
            <a:endParaRPr lang="en-US" sz="1600" b="1" dirty="0"/>
          </a:p>
        </p:txBody>
      </p:sp>
      <p:pic>
        <p:nvPicPr>
          <p:cNvPr id="4" name="Picture 3" descr="pwc.jpg"/>
          <p:cNvPicPr>
            <a:picLocks noChangeAspect="1"/>
          </p:cNvPicPr>
          <p:nvPr/>
        </p:nvPicPr>
        <p:blipFill>
          <a:blip r:embed="rId2" cstate="print">
            <a:lum bright="1000"/>
          </a:blip>
          <a:stretch>
            <a:fillRect/>
          </a:stretch>
        </p:blipFill>
        <p:spPr>
          <a:xfrm>
            <a:off x="6781800" y="0"/>
            <a:ext cx="1828800" cy="1371600"/>
          </a:xfrm>
          <a:prstGeom prst="rect">
            <a:avLst/>
          </a:prstGeom>
        </p:spPr>
      </p:pic>
      <p:sp>
        <p:nvSpPr>
          <p:cNvPr id="5" name="TextBox 4"/>
          <p:cNvSpPr txBox="1"/>
          <p:nvPr/>
        </p:nvSpPr>
        <p:spPr>
          <a:xfrm>
            <a:off x="0" y="304800"/>
            <a:ext cx="6705600" cy="707886"/>
          </a:xfrm>
          <a:prstGeom prst="rect">
            <a:avLst/>
          </a:prstGeom>
          <a:noFill/>
        </p:spPr>
        <p:txBody>
          <a:bodyPr wrap="square" rtlCol="0">
            <a:spAutoFit/>
          </a:bodyPr>
          <a:lstStyle/>
          <a:p>
            <a:pPr algn="ctr"/>
            <a:r>
              <a:rPr lang="en-US" sz="4000" b="1" dirty="0" smtClean="0">
                <a:solidFill>
                  <a:schemeClr val="accent4">
                    <a:lumMod val="50000"/>
                  </a:schemeClr>
                </a:solidFill>
                <a:latin typeface="Algerian" pitchFamily="82" charset="0"/>
              </a:rPr>
              <a:t>patna  women’s  college </a:t>
            </a:r>
            <a:endParaRPr lang="en-US" sz="4000" b="1" dirty="0">
              <a:solidFill>
                <a:schemeClr val="accent4">
                  <a:lumMod val="50000"/>
                </a:schemeClr>
              </a:solidFill>
              <a:latin typeface="Algerian" pitchFamily="82" charset="0"/>
            </a:endParaRPr>
          </a:p>
        </p:txBody>
      </p:sp>
    </p:spTree>
    <p:extLst>
      <p:ext uri="{BB962C8B-B14F-4D97-AF65-F5344CB8AC3E}">
        <p14:creationId xmlns:p14="http://schemas.microsoft.com/office/powerpoint/2010/main" xmlns="" val="849549725"/>
      </p:ext>
    </p:extLst>
  </p:cSld>
  <p:clrMapOvr>
    <a:masterClrMapping/>
  </p:clrMapOvr>
  <p:transition>
    <p:newsflash/>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rcRect/>
          <a:stretch>
            <a:fillRect/>
          </a:stretch>
        </p:blipFill>
        <p:spPr bwMode="auto">
          <a:xfrm>
            <a:off x="152400" y="838200"/>
            <a:ext cx="8839200" cy="5791200"/>
          </a:xfrm>
          <a:prstGeom prst="rect">
            <a:avLst/>
          </a:prstGeom>
          <a:noFill/>
          <a:ln w="9525">
            <a:noFill/>
            <a:miter lim="800000"/>
            <a:headEnd/>
            <a:tailEnd/>
          </a:ln>
        </p:spPr>
      </p:pic>
      <p:sp>
        <p:nvSpPr>
          <p:cNvPr id="3" name="TextBox 2"/>
          <p:cNvSpPr txBox="1"/>
          <p:nvPr/>
        </p:nvSpPr>
        <p:spPr>
          <a:xfrm>
            <a:off x="0" y="0"/>
            <a:ext cx="9144000" cy="830997"/>
          </a:xfrm>
          <a:prstGeom prst="rect">
            <a:avLst/>
          </a:prstGeom>
          <a:noFill/>
        </p:spPr>
        <p:txBody>
          <a:bodyPr wrap="square" rtlCol="0">
            <a:spAutoFit/>
          </a:bodyPr>
          <a:lstStyle/>
          <a:p>
            <a:pPr algn="ctr"/>
            <a:r>
              <a:rPr lang="en-US" sz="4800" b="1" dirty="0" smtClean="0">
                <a:solidFill>
                  <a:schemeClr val="accent3">
                    <a:lumMod val="50000"/>
                  </a:schemeClr>
                </a:solidFill>
                <a:latin typeface="Algerian" pitchFamily="82" charset="0"/>
              </a:rPr>
              <a:t>menu  form</a:t>
            </a:r>
            <a:endParaRPr lang="en-US" sz="4800" b="1" dirty="0">
              <a:solidFill>
                <a:schemeClr val="accent3">
                  <a:lumMod val="50000"/>
                </a:schemeClr>
              </a:solidFill>
              <a:latin typeface="Algerian" pitchFamily="82" charset="0"/>
            </a:endParaRPr>
          </a:p>
        </p:txBody>
      </p:sp>
    </p:spTree>
    <p:extLst>
      <p:ext uri="{BB962C8B-B14F-4D97-AF65-F5344CB8AC3E}">
        <p14:creationId xmlns:p14="http://schemas.microsoft.com/office/powerpoint/2010/main" xmlns="" val="2913063059"/>
      </p:ext>
    </p:extLst>
  </p:cSld>
  <p:clrMapOvr>
    <a:masterClrMapping/>
  </p:clrMapOvr>
  <p:transition>
    <p:newsflash/>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rcRect/>
          <a:stretch>
            <a:fillRect/>
          </a:stretch>
        </p:blipFill>
        <p:spPr bwMode="auto">
          <a:xfrm>
            <a:off x="228600" y="838200"/>
            <a:ext cx="8763000" cy="5867400"/>
          </a:xfrm>
          <a:prstGeom prst="rect">
            <a:avLst/>
          </a:prstGeom>
          <a:noFill/>
          <a:ln w="9525">
            <a:noFill/>
            <a:miter lim="800000"/>
            <a:headEnd/>
            <a:tailEnd/>
          </a:ln>
        </p:spPr>
      </p:pic>
      <p:sp>
        <p:nvSpPr>
          <p:cNvPr id="3" name="TextBox 2"/>
          <p:cNvSpPr txBox="1"/>
          <p:nvPr/>
        </p:nvSpPr>
        <p:spPr>
          <a:xfrm>
            <a:off x="0" y="0"/>
            <a:ext cx="9144000" cy="830997"/>
          </a:xfrm>
          <a:prstGeom prst="rect">
            <a:avLst/>
          </a:prstGeom>
          <a:noFill/>
        </p:spPr>
        <p:txBody>
          <a:bodyPr wrap="square" rtlCol="0">
            <a:spAutoFit/>
          </a:bodyPr>
          <a:lstStyle/>
          <a:p>
            <a:pPr algn="ctr"/>
            <a:r>
              <a:rPr lang="en-US" sz="4800" b="1" dirty="0" smtClean="0">
                <a:solidFill>
                  <a:schemeClr val="accent1"/>
                </a:solidFill>
                <a:latin typeface="Algerian" pitchFamily="82" charset="0"/>
              </a:rPr>
              <a:t>Zone entry  form</a:t>
            </a:r>
            <a:endParaRPr lang="en-US" sz="5400" b="1" dirty="0">
              <a:solidFill>
                <a:schemeClr val="accent1"/>
              </a:solidFill>
              <a:latin typeface="Algerian" pitchFamily="82" charset="0"/>
            </a:endParaRPr>
          </a:p>
        </p:txBody>
      </p:sp>
    </p:spTree>
    <p:extLst>
      <p:ext uri="{BB962C8B-B14F-4D97-AF65-F5344CB8AC3E}">
        <p14:creationId xmlns:p14="http://schemas.microsoft.com/office/powerpoint/2010/main" xmlns="" val="3418051705"/>
      </p:ext>
    </p:extLst>
  </p:cSld>
  <p:clrMapOvr>
    <a:masterClrMapping/>
  </p:clrMapOvr>
  <p:transition>
    <p:newsflash/>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rcRect/>
          <a:stretch>
            <a:fillRect/>
          </a:stretch>
        </p:blipFill>
        <p:spPr bwMode="auto">
          <a:xfrm>
            <a:off x="228600" y="990600"/>
            <a:ext cx="8686800" cy="5715000"/>
          </a:xfrm>
          <a:prstGeom prst="rect">
            <a:avLst/>
          </a:prstGeom>
          <a:noFill/>
          <a:ln w="9525">
            <a:noFill/>
            <a:miter lim="800000"/>
            <a:headEnd/>
            <a:tailEnd/>
          </a:ln>
        </p:spPr>
      </p:pic>
      <p:sp>
        <p:nvSpPr>
          <p:cNvPr id="3" name="TextBox 2"/>
          <p:cNvSpPr txBox="1"/>
          <p:nvPr/>
        </p:nvSpPr>
        <p:spPr>
          <a:xfrm>
            <a:off x="152400" y="0"/>
            <a:ext cx="8839200" cy="830997"/>
          </a:xfrm>
          <a:prstGeom prst="rect">
            <a:avLst/>
          </a:prstGeom>
          <a:noFill/>
        </p:spPr>
        <p:txBody>
          <a:bodyPr wrap="square" rtlCol="0">
            <a:spAutoFit/>
          </a:bodyPr>
          <a:lstStyle/>
          <a:p>
            <a:pPr algn="ctr"/>
            <a:r>
              <a:rPr lang="en-US" sz="4800" b="1" dirty="0" smtClean="0">
                <a:latin typeface="Algerian" pitchFamily="82" charset="0"/>
              </a:rPr>
              <a:t>Distributer entry  form</a:t>
            </a:r>
            <a:endParaRPr lang="en-US" sz="4800" b="1" dirty="0">
              <a:latin typeface="Algerian" pitchFamily="82" charset="0"/>
            </a:endParaRPr>
          </a:p>
        </p:txBody>
      </p:sp>
    </p:spTree>
    <p:extLst>
      <p:ext uri="{BB962C8B-B14F-4D97-AF65-F5344CB8AC3E}">
        <p14:creationId xmlns:p14="http://schemas.microsoft.com/office/powerpoint/2010/main" xmlns="" val="3609324989"/>
      </p:ext>
    </p:extLst>
  </p:cSld>
  <p:clrMapOvr>
    <a:masterClrMapping/>
  </p:clrMapOvr>
  <p:transition>
    <p:newsflash/>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rcRect/>
          <a:stretch>
            <a:fillRect/>
          </a:stretch>
        </p:blipFill>
        <p:spPr bwMode="auto">
          <a:xfrm>
            <a:off x="152400" y="838200"/>
            <a:ext cx="8839200" cy="5791200"/>
          </a:xfrm>
          <a:prstGeom prst="rect">
            <a:avLst/>
          </a:prstGeom>
          <a:noFill/>
          <a:ln w="9525">
            <a:noFill/>
            <a:miter lim="800000"/>
            <a:headEnd/>
            <a:tailEnd/>
          </a:ln>
        </p:spPr>
      </p:pic>
      <p:sp>
        <p:nvSpPr>
          <p:cNvPr id="3" name="TextBox 2"/>
          <p:cNvSpPr txBox="1"/>
          <p:nvPr/>
        </p:nvSpPr>
        <p:spPr>
          <a:xfrm>
            <a:off x="0" y="0"/>
            <a:ext cx="9144000" cy="830997"/>
          </a:xfrm>
          <a:prstGeom prst="rect">
            <a:avLst/>
          </a:prstGeom>
          <a:noFill/>
        </p:spPr>
        <p:txBody>
          <a:bodyPr wrap="square" rtlCol="0">
            <a:spAutoFit/>
          </a:bodyPr>
          <a:lstStyle/>
          <a:p>
            <a:pPr algn="ctr"/>
            <a:r>
              <a:rPr lang="en-US" sz="4800" b="1" dirty="0" smtClean="0">
                <a:solidFill>
                  <a:schemeClr val="tx2"/>
                </a:solidFill>
                <a:latin typeface="Algerian" pitchFamily="82" charset="0"/>
              </a:rPr>
              <a:t>Main product  entry</a:t>
            </a:r>
            <a:endParaRPr lang="en-US" sz="4800" b="1" dirty="0">
              <a:solidFill>
                <a:schemeClr val="tx2"/>
              </a:solidFill>
              <a:latin typeface="Algerian" pitchFamily="82" charset="0"/>
            </a:endParaRPr>
          </a:p>
        </p:txBody>
      </p:sp>
    </p:spTree>
    <p:extLst>
      <p:ext uri="{BB962C8B-B14F-4D97-AF65-F5344CB8AC3E}">
        <p14:creationId xmlns:p14="http://schemas.microsoft.com/office/powerpoint/2010/main" xmlns="" val="1838305225"/>
      </p:ext>
    </p:extLst>
  </p:cSld>
  <p:clrMapOvr>
    <a:masterClrMapping/>
  </p:clrMapOvr>
  <p:transition>
    <p:newsflash/>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rcRect/>
          <a:stretch>
            <a:fillRect/>
          </a:stretch>
        </p:blipFill>
        <p:spPr bwMode="auto">
          <a:xfrm>
            <a:off x="228600" y="838200"/>
            <a:ext cx="8763000" cy="5867400"/>
          </a:xfrm>
          <a:prstGeom prst="rect">
            <a:avLst/>
          </a:prstGeom>
          <a:noFill/>
          <a:ln w="9525">
            <a:noFill/>
            <a:miter lim="800000"/>
            <a:headEnd/>
            <a:tailEnd/>
          </a:ln>
        </p:spPr>
      </p:pic>
      <p:sp>
        <p:nvSpPr>
          <p:cNvPr id="3" name="TextBox 2"/>
          <p:cNvSpPr txBox="1"/>
          <p:nvPr/>
        </p:nvSpPr>
        <p:spPr>
          <a:xfrm>
            <a:off x="0" y="0"/>
            <a:ext cx="9144000" cy="830997"/>
          </a:xfrm>
          <a:prstGeom prst="rect">
            <a:avLst/>
          </a:prstGeom>
          <a:noFill/>
        </p:spPr>
        <p:txBody>
          <a:bodyPr wrap="square" rtlCol="0">
            <a:spAutoFit/>
          </a:bodyPr>
          <a:lstStyle/>
          <a:p>
            <a:pPr algn="ctr"/>
            <a:r>
              <a:rPr lang="en-US" sz="4800" b="1" dirty="0" smtClean="0">
                <a:solidFill>
                  <a:schemeClr val="accent2">
                    <a:lumMod val="75000"/>
                  </a:schemeClr>
                </a:solidFill>
                <a:latin typeface="Algerian" pitchFamily="82" charset="0"/>
              </a:rPr>
              <a:t>Product entry  form</a:t>
            </a:r>
            <a:endParaRPr lang="en-US" sz="4800" b="1" dirty="0">
              <a:solidFill>
                <a:schemeClr val="accent2">
                  <a:lumMod val="75000"/>
                </a:schemeClr>
              </a:solidFill>
              <a:latin typeface="Algerian" pitchFamily="82" charset="0"/>
            </a:endParaRPr>
          </a:p>
        </p:txBody>
      </p:sp>
    </p:spTree>
    <p:extLst>
      <p:ext uri="{BB962C8B-B14F-4D97-AF65-F5344CB8AC3E}">
        <p14:creationId xmlns:p14="http://schemas.microsoft.com/office/powerpoint/2010/main" xmlns="" val="1704210906"/>
      </p:ext>
    </p:extLst>
  </p:cSld>
  <p:clrMapOvr>
    <a:masterClrMapping/>
  </p:clrMapOvr>
  <p:transition>
    <p:newsflash/>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rcRect/>
          <a:stretch>
            <a:fillRect/>
          </a:stretch>
        </p:blipFill>
        <p:spPr bwMode="auto">
          <a:xfrm>
            <a:off x="228600" y="838200"/>
            <a:ext cx="8686800" cy="5791200"/>
          </a:xfrm>
          <a:prstGeom prst="rect">
            <a:avLst/>
          </a:prstGeom>
          <a:noFill/>
          <a:ln w="9525">
            <a:noFill/>
            <a:miter lim="800000"/>
            <a:headEnd/>
            <a:tailEnd/>
          </a:ln>
        </p:spPr>
      </p:pic>
      <p:sp>
        <p:nvSpPr>
          <p:cNvPr id="3" name="TextBox 2"/>
          <p:cNvSpPr txBox="1"/>
          <p:nvPr/>
        </p:nvSpPr>
        <p:spPr>
          <a:xfrm>
            <a:off x="0" y="0"/>
            <a:ext cx="9144000" cy="830997"/>
          </a:xfrm>
          <a:prstGeom prst="rect">
            <a:avLst/>
          </a:prstGeom>
          <a:noFill/>
        </p:spPr>
        <p:txBody>
          <a:bodyPr wrap="square" rtlCol="0">
            <a:spAutoFit/>
          </a:bodyPr>
          <a:lstStyle/>
          <a:p>
            <a:pPr algn="ctr"/>
            <a:r>
              <a:rPr lang="en-US" sz="4800" b="1" dirty="0" smtClean="0">
                <a:latin typeface="Algerian" pitchFamily="82" charset="0"/>
              </a:rPr>
              <a:t>Transaction  form</a:t>
            </a:r>
            <a:endParaRPr lang="en-US" sz="4800" b="1" dirty="0">
              <a:latin typeface="Algerian" pitchFamily="82" charset="0"/>
            </a:endParaRPr>
          </a:p>
        </p:txBody>
      </p:sp>
    </p:spTree>
    <p:extLst>
      <p:ext uri="{BB962C8B-B14F-4D97-AF65-F5344CB8AC3E}">
        <p14:creationId xmlns:p14="http://schemas.microsoft.com/office/powerpoint/2010/main" xmlns="" val="359044480"/>
      </p:ext>
    </p:extLst>
  </p:cSld>
  <p:clrMapOvr>
    <a:masterClrMapping/>
  </p:clrMapOvr>
  <p:transition>
    <p:newsflash/>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rcRect/>
          <a:stretch>
            <a:fillRect/>
          </a:stretch>
        </p:blipFill>
        <p:spPr bwMode="auto">
          <a:xfrm>
            <a:off x="304800" y="914400"/>
            <a:ext cx="8686800" cy="5791200"/>
          </a:xfrm>
          <a:prstGeom prst="rect">
            <a:avLst/>
          </a:prstGeom>
          <a:noFill/>
          <a:ln w="9525">
            <a:noFill/>
            <a:miter lim="800000"/>
            <a:headEnd/>
            <a:tailEnd/>
          </a:ln>
        </p:spPr>
      </p:pic>
      <p:sp>
        <p:nvSpPr>
          <p:cNvPr id="3" name="TextBox 2"/>
          <p:cNvSpPr txBox="1"/>
          <p:nvPr/>
        </p:nvSpPr>
        <p:spPr>
          <a:xfrm>
            <a:off x="0" y="0"/>
            <a:ext cx="9144000" cy="830997"/>
          </a:xfrm>
          <a:prstGeom prst="rect">
            <a:avLst/>
          </a:prstGeom>
          <a:noFill/>
        </p:spPr>
        <p:txBody>
          <a:bodyPr wrap="square" rtlCol="0">
            <a:spAutoFit/>
          </a:bodyPr>
          <a:lstStyle/>
          <a:p>
            <a:pPr algn="ctr"/>
            <a:r>
              <a:rPr lang="en-US" sz="4800" b="1" dirty="0" smtClean="0">
                <a:latin typeface="Algerian" pitchFamily="82" charset="0"/>
              </a:rPr>
              <a:t>Status  form</a:t>
            </a:r>
            <a:endParaRPr lang="en-US" sz="4800" b="1" dirty="0">
              <a:latin typeface="Algerian" pitchFamily="82" charset="0"/>
            </a:endParaRPr>
          </a:p>
        </p:txBody>
      </p:sp>
    </p:spTree>
    <p:extLst>
      <p:ext uri="{BB962C8B-B14F-4D97-AF65-F5344CB8AC3E}">
        <p14:creationId xmlns:p14="http://schemas.microsoft.com/office/powerpoint/2010/main" xmlns="" val="2898354308"/>
      </p:ext>
    </p:extLst>
  </p:cSld>
  <p:clrMapOvr>
    <a:masterClrMapping/>
  </p:clrMapOvr>
  <p:transition>
    <p:newsflash/>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rcRect/>
          <a:stretch>
            <a:fillRect/>
          </a:stretch>
        </p:blipFill>
        <p:spPr bwMode="auto">
          <a:xfrm>
            <a:off x="228600" y="762000"/>
            <a:ext cx="8686800" cy="5943600"/>
          </a:xfrm>
          <a:prstGeom prst="rect">
            <a:avLst/>
          </a:prstGeom>
          <a:noFill/>
          <a:ln w="9525">
            <a:noFill/>
            <a:miter lim="800000"/>
            <a:headEnd/>
            <a:tailEnd/>
          </a:ln>
        </p:spPr>
      </p:pic>
      <p:sp>
        <p:nvSpPr>
          <p:cNvPr id="3" name="TextBox 2"/>
          <p:cNvSpPr txBox="1"/>
          <p:nvPr/>
        </p:nvSpPr>
        <p:spPr>
          <a:xfrm>
            <a:off x="228600" y="0"/>
            <a:ext cx="8915400" cy="830997"/>
          </a:xfrm>
          <a:prstGeom prst="rect">
            <a:avLst/>
          </a:prstGeom>
          <a:noFill/>
        </p:spPr>
        <p:txBody>
          <a:bodyPr wrap="square" rtlCol="0">
            <a:spAutoFit/>
          </a:bodyPr>
          <a:lstStyle/>
          <a:p>
            <a:pPr algn="ctr"/>
            <a:r>
              <a:rPr lang="en-US" sz="4800" b="1" dirty="0" smtClean="0">
                <a:solidFill>
                  <a:schemeClr val="tx2"/>
                </a:solidFill>
                <a:latin typeface="Algerian" pitchFamily="82" charset="0"/>
              </a:rPr>
              <a:t>Report  form</a:t>
            </a:r>
            <a:endParaRPr lang="en-US" sz="4800" b="1" dirty="0">
              <a:solidFill>
                <a:schemeClr val="tx2"/>
              </a:solidFill>
              <a:latin typeface="Algerian" pitchFamily="82" charset="0"/>
            </a:endParaRPr>
          </a:p>
        </p:txBody>
      </p:sp>
    </p:spTree>
    <p:extLst>
      <p:ext uri="{BB962C8B-B14F-4D97-AF65-F5344CB8AC3E}">
        <p14:creationId xmlns:p14="http://schemas.microsoft.com/office/powerpoint/2010/main" xmlns="" val="3548759014"/>
      </p:ext>
    </p:extLst>
  </p:cSld>
  <p:clrMapOvr>
    <a:masterClrMapping/>
  </p:clrMapOvr>
  <p:transition>
    <p:newsflash/>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9512" y="980728"/>
            <a:ext cx="8784976" cy="1569660"/>
          </a:xfrm>
          <a:prstGeom prst="rect">
            <a:avLst/>
          </a:prstGeom>
          <a:noFill/>
        </p:spPr>
        <p:txBody>
          <a:bodyPr wrap="square" rtlCol="0">
            <a:spAutoFit/>
          </a:bodyPr>
          <a:lstStyle/>
          <a:p>
            <a:r>
              <a:rPr lang="en-US" sz="4800" b="1" spc="50" dirty="0" smtClean="0">
                <a:ln w="11430"/>
                <a:solidFill>
                  <a:schemeClr val="bg2">
                    <a:lumMod val="10000"/>
                  </a:schemeClr>
                </a:solidFill>
                <a:effectLst>
                  <a:outerShdw blurRad="76200" dist="50800" dir="5400000" algn="tl" rotWithShape="0">
                    <a:srgbClr val="000000">
                      <a:alpha val="65000"/>
                    </a:srgbClr>
                  </a:outerShdw>
                </a:effectLst>
              </a:rPr>
              <a:t>     PROJECT MAINTENANCE</a:t>
            </a:r>
          </a:p>
          <a:p>
            <a:endParaRPr lang="en-IN" sz="4800" b="1" dirty="0">
              <a:effectLst>
                <a:outerShdw blurRad="38100" dist="38100" dir="2700000" algn="tl">
                  <a:srgbClr val="000000">
                    <a:alpha val="43137"/>
                  </a:srgbClr>
                </a:outerShdw>
              </a:effectLst>
              <a:latin typeface="Baskerville Old Face" pitchFamily="18" charset="0"/>
            </a:endParaRPr>
          </a:p>
        </p:txBody>
      </p:sp>
      <p:pic>
        <p:nvPicPr>
          <p:cNvPr id="3" name="Picture 2" descr="C:\Users\Rajkumar\Desktop\PPT Images\PPT Animations\STRATEGYTOACTION.gif"/>
          <p:cNvPicPr>
            <a:picLocks noChangeAspect="1" noChangeArrowheads="1" noCrop="1"/>
          </p:cNvPicPr>
          <p:nvPr/>
        </p:nvPicPr>
        <p:blipFill>
          <a:blip r:embed="rId2" cstate="print"/>
          <a:srcRect/>
          <a:stretch>
            <a:fillRect/>
          </a:stretch>
        </p:blipFill>
        <p:spPr bwMode="auto">
          <a:xfrm>
            <a:off x="1619672" y="1988840"/>
            <a:ext cx="6264696" cy="4680520"/>
          </a:xfrm>
          <a:prstGeom prst="rect">
            <a:avLst/>
          </a:prstGeom>
          <a:noFill/>
        </p:spPr>
      </p:pic>
    </p:spTree>
  </p:cSld>
  <p:clrMapOvr>
    <a:masterClrMapping/>
  </p:clrMapOvr>
  <p:transition>
    <p:newsflash/>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TextBox 1"/>
          <p:cNvSpPr txBox="1"/>
          <p:nvPr/>
        </p:nvSpPr>
        <p:spPr>
          <a:xfrm>
            <a:off x="179512" y="1052737"/>
            <a:ext cx="8784976" cy="1384995"/>
          </a:xfrm>
          <a:prstGeom prst="rect">
            <a:avLst/>
          </a:prstGeom>
          <a:noFill/>
        </p:spPr>
        <p:txBody>
          <a:bodyPr wrap="square" rtlCol="0">
            <a:spAutoFit/>
          </a:bodyPr>
          <a:lstStyle/>
          <a:p>
            <a:r>
              <a:rPr lang="en-US" sz="2400" b="1" dirty="0" smtClean="0">
                <a:effectLst>
                  <a:outerShdw blurRad="38100" dist="38100" dir="2700000" algn="tl">
                    <a:srgbClr val="000000">
                      <a:alpha val="43137"/>
                    </a:srgbClr>
                  </a:outerShdw>
                </a:effectLst>
                <a:latin typeface="Baskerville Old Face" pitchFamily="18" charset="0"/>
              </a:rPr>
              <a:t>The implementation process contains software preparation and transition activities</a:t>
            </a:r>
            <a:r>
              <a:rPr lang="en-US" dirty="0" smtClean="0">
                <a:latin typeface="Baskerville Old Face" pitchFamily="18" charset="0"/>
              </a:rPr>
              <a:t>.</a:t>
            </a:r>
          </a:p>
          <a:p>
            <a:endParaRPr lang="en-US" dirty="0" smtClean="0">
              <a:latin typeface="Baskerville Old Face" pitchFamily="18" charset="0"/>
            </a:endParaRPr>
          </a:p>
          <a:p>
            <a:endParaRPr lang="en-US" dirty="0">
              <a:latin typeface="Baskerville Old Face" pitchFamily="18" charset="0"/>
            </a:endParaRPr>
          </a:p>
        </p:txBody>
      </p:sp>
      <p:sp>
        <p:nvSpPr>
          <p:cNvPr id="4" name="TextBox 3"/>
          <p:cNvSpPr txBox="1"/>
          <p:nvPr/>
        </p:nvSpPr>
        <p:spPr>
          <a:xfrm>
            <a:off x="251520" y="2708920"/>
            <a:ext cx="8568952" cy="3877985"/>
          </a:xfrm>
          <a:prstGeom prst="rect">
            <a:avLst/>
          </a:prstGeom>
          <a:noFill/>
        </p:spPr>
        <p:txBody>
          <a:bodyPr wrap="square" rtlCol="0">
            <a:spAutoFit/>
          </a:bodyPr>
          <a:lstStyle/>
          <a:p>
            <a:pPr lvl="0" fontAlgn="base">
              <a:spcBef>
                <a:spcPct val="0"/>
              </a:spcBef>
              <a:spcAft>
                <a:spcPct val="0"/>
              </a:spcAft>
            </a:pPr>
            <a:r>
              <a:rPr lang="en-US" sz="2800" b="1" dirty="0" smtClean="0">
                <a:solidFill>
                  <a:srgbClr val="000000"/>
                </a:solidFill>
                <a:effectLst>
                  <a:outerShdw blurRad="38100" dist="38100" dir="2700000" algn="tl">
                    <a:srgbClr val="000000">
                      <a:alpha val="43137"/>
                    </a:srgbClr>
                  </a:outerShdw>
                </a:effectLst>
                <a:latin typeface="Baskerville Old Face" pitchFamily="18" charset="0"/>
                <a:ea typeface="Calibri" pitchFamily="34" charset="0"/>
                <a:cs typeface="Arial" pitchFamily="34" charset="0"/>
              </a:rPr>
              <a:t>Software maintenance is a very broad activity that includes:</a:t>
            </a:r>
          </a:p>
          <a:p>
            <a:pPr lvl="0" fontAlgn="base">
              <a:spcBef>
                <a:spcPct val="0"/>
              </a:spcBef>
              <a:spcAft>
                <a:spcPct val="0"/>
              </a:spcAft>
            </a:pPr>
            <a:endParaRPr lang="en-US" dirty="0" smtClean="0">
              <a:solidFill>
                <a:srgbClr val="000000"/>
              </a:solidFill>
              <a:latin typeface="Baskerville Old Face" pitchFamily="18" charset="0"/>
              <a:ea typeface="Calibri" pitchFamily="34" charset="0"/>
              <a:cs typeface="Arial" pitchFamily="34" charset="0"/>
            </a:endParaRPr>
          </a:p>
          <a:p>
            <a:pPr lvl="0" fontAlgn="base">
              <a:spcBef>
                <a:spcPct val="0"/>
              </a:spcBef>
              <a:spcAft>
                <a:spcPct val="0"/>
              </a:spcAft>
              <a:buFont typeface="Wingdings" pitchFamily="2" charset="2"/>
              <a:buChar char="q"/>
            </a:pPr>
            <a:r>
              <a:rPr lang="en-US" sz="2000" b="1" dirty="0" smtClean="0">
                <a:solidFill>
                  <a:srgbClr val="C00000"/>
                </a:solidFill>
                <a:effectLst>
                  <a:outerShdw blurRad="38100" dist="38100" dir="2700000" algn="tl">
                    <a:srgbClr val="000000">
                      <a:alpha val="43137"/>
                    </a:srgbClr>
                  </a:outerShdw>
                </a:effectLst>
                <a:latin typeface="Baskerville Old Face" pitchFamily="18" charset="0"/>
                <a:ea typeface="Calibri" pitchFamily="34" charset="0"/>
                <a:cs typeface="Arial" pitchFamily="34" charset="0"/>
              </a:rPr>
              <a:t>Error correction</a:t>
            </a:r>
          </a:p>
          <a:p>
            <a:pPr lvl="0" fontAlgn="base">
              <a:spcBef>
                <a:spcPct val="0"/>
              </a:spcBef>
              <a:spcAft>
                <a:spcPct val="0"/>
              </a:spcAft>
              <a:buFont typeface="Wingdings" pitchFamily="2" charset="2"/>
              <a:buChar char="q"/>
            </a:pPr>
            <a:r>
              <a:rPr lang="en-US" sz="2000" b="1" dirty="0" smtClean="0">
                <a:solidFill>
                  <a:srgbClr val="C00000"/>
                </a:solidFill>
                <a:effectLst>
                  <a:outerShdw blurRad="38100" dist="38100" dir="2700000" algn="tl">
                    <a:srgbClr val="000000">
                      <a:alpha val="43137"/>
                    </a:srgbClr>
                  </a:outerShdw>
                </a:effectLst>
                <a:latin typeface="Baskerville Old Face" pitchFamily="18" charset="0"/>
                <a:ea typeface="Calibri" pitchFamily="34" charset="0"/>
                <a:cs typeface="Arial" pitchFamily="34" charset="0"/>
              </a:rPr>
              <a:t>Enhancements of capabilities</a:t>
            </a:r>
          </a:p>
          <a:p>
            <a:pPr lvl="0" fontAlgn="base">
              <a:spcBef>
                <a:spcPct val="0"/>
              </a:spcBef>
              <a:spcAft>
                <a:spcPct val="0"/>
              </a:spcAft>
              <a:buFont typeface="Wingdings" pitchFamily="2" charset="2"/>
              <a:buChar char="q"/>
            </a:pPr>
            <a:r>
              <a:rPr lang="en-US" sz="2000" b="1" dirty="0" smtClean="0">
                <a:solidFill>
                  <a:srgbClr val="C00000"/>
                </a:solidFill>
                <a:effectLst>
                  <a:outerShdw blurRad="38100" dist="38100" dir="2700000" algn="tl">
                    <a:srgbClr val="000000">
                      <a:alpha val="43137"/>
                    </a:srgbClr>
                  </a:outerShdw>
                </a:effectLst>
                <a:latin typeface="Baskerville Old Face" pitchFamily="18" charset="0"/>
                <a:ea typeface="Calibri" pitchFamily="34" charset="0"/>
                <a:cs typeface="Arial" pitchFamily="34" charset="0"/>
              </a:rPr>
              <a:t>Deletion of obsolete capabilities</a:t>
            </a:r>
          </a:p>
          <a:p>
            <a:pPr lvl="0" fontAlgn="base">
              <a:spcBef>
                <a:spcPct val="0"/>
              </a:spcBef>
              <a:spcAft>
                <a:spcPct val="0"/>
              </a:spcAft>
              <a:buFont typeface="Wingdings" pitchFamily="2" charset="2"/>
              <a:buChar char="q"/>
            </a:pPr>
            <a:r>
              <a:rPr lang="en-US" sz="2000" b="1" dirty="0" smtClean="0">
                <a:solidFill>
                  <a:srgbClr val="C00000"/>
                </a:solidFill>
                <a:effectLst>
                  <a:outerShdw blurRad="38100" dist="38100" dir="2700000" algn="tl">
                    <a:srgbClr val="000000">
                      <a:alpha val="43137"/>
                    </a:srgbClr>
                  </a:outerShdw>
                </a:effectLst>
                <a:latin typeface="Baskerville Old Face" pitchFamily="18" charset="0"/>
                <a:ea typeface="Calibri" pitchFamily="34" charset="0"/>
                <a:cs typeface="Arial" pitchFamily="34" charset="0"/>
              </a:rPr>
              <a:t>Optimization.</a:t>
            </a:r>
          </a:p>
          <a:p>
            <a:pPr lvl="0" fontAlgn="base">
              <a:spcBef>
                <a:spcPct val="0"/>
              </a:spcBef>
              <a:spcAft>
                <a:spcPct val="0"/>
              </a:spcAft>
            </a:pPr>
            <a:endParaRPr lang="en-US" dirty="0" smtClean="0">
              <a:solidFill>
                <a:srgbClr val="000000"/>
              </a:solidFill>
              <a:latin typeface="Baskerville Old Face" pitchFamily="18" charset="0"/>
              <a:ea typeface="Calibri" pitchFamily="34" charset="0"/>
              <a:cs typeface="Arial" pitchFamily="34" charset="0"/>
            </a:endParaRPr>
          </a:p>
          <a:p>
            <a:pPr lvl="0" fontAlgn="base">
              <a:spcBef>
                <a:spcPct val="0"/>
              </a:spcBef>
              <a:spcAft>
                <a:spcPct val="0"/>
              </a:spcAft>
            </a:pPr>
            <a:r>
              <a:rPr lang="en-US" dirty="0" smtClean="0">
                <a:solidFill>
                  <a:srgbClr val="000000"/>
                </a:solidFill>
                <a:latin typeface="Baskerville Old Face" pitchFamily="18" charset="0"/>
                <a:ea typeface="Calibri" pitchFamily="34" charset="0"/>
                <a:cs typeface="Arial" pitchFamily="34" charset="0"/>
              </a:rPr>
              <a:t> </a:t>
            </a:r>
            <a:r>
              <a:rPr lang="en-US" sz="2800" b="1" dirty="0" smtClean="0">
                <a:solidFill>
                  <a:srgbClr val="000000"/>
                </a:solidFill>
                <a:effectLst>
                  <a:outerShdw blurRad="38100" dist="38100" dir="2700000" algn="tl">
                    <a:srgbClr val="000000">
                      <a:alpha val="43137"/>
                    </a:srgbClr>
                  </a:outerShdw>
                </a:effectLst>
                <a:latin typeface="Baskerville Old Face" pitchFamily="18" charset="0"/>
                <a:ea typeface="Calibri" pitchFamily="34" charset="0"/>
                <a:cs typeface="Arial" pitchFamily="34" charset="0"/>
              </a:rPr>
              <a:t>Because, change is inevitable, mechanisms must be developed for evaluation, controlling and making modifications in the project.</a:t>
            </a:r>
            <a:endParaRPr lang="en-US" sz="2800" b="1" dirty="0" smtClean="0">
              <a:effectLst>
                <a:outerShdw blurRad="38100" dist="38100" dir="2700000" algn="tl">
                  <a:srgbClr val="000000">
                    <a:alpha val="43137"/>
                  </a:srgbClr>
                </a:outerShdw>
              </a:effectLst>
              <a:latin typeface="Baskerville Old Face" pitchFamily="18" charset="0"/>
              <a:cs typeface="Arial" pitchFamily="34" charset="0"/>
            </a:endParaRPr>
          </a:p>
          <a:p>
            <a:endParaRPr lang="en-IN" dirty="0"/>
          </a:p>
        </p:txBody>
      </p:sp>
    </p:spTree>
  </p:cSld>
  <p:clrMapOvr>
    <a:masterClrMapping/>
  </p:clrMapOvr>
  <p:transition>
    <p:newsflash/>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tile tx="0" ty="0" sx="100000" sy="100000" flip="none" algn="tl"/>
        </a:blip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IN" sz="4800" dirty="0" smtClean="0">
                <a:latin typeface="Algerian" pitchFamily="82" charset="0"/>
              </a:rPr>
              <a:t>Developed by:=</a:t>
            </a:r>
            <a:endParaRPr lang="en-IN" sz="4800" dirty="0">
              <a:latin typeface="Algerian" pitchFamily="82" charset="0"/>
            </a:endParaRPr>
          </a:p>
        </p:txBody>
      </p:sp>
      <p:sp>
        <p:nvSpPr>
          <p:cNvPr id="9" name="Rectangle 8"/>
          <p:cNvSpPr/>
          <p:nvPr/>
        </p:nvSpPr>
        <p:spPr>
          <a:xfrm>
            <a:off x="685800" y="2636520"/>
            <a:ext cx="7875592" cy="266429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4000" b="1" dirty="0" err="1" smtClean="0">
                <a:ln w="18000">
                  <a:solidFill>
                    <a:schemeClr val="accent2">
                      <a:satMod val="140000"/>
                    </a:schemeClr>
                  </a:solidFill>
                  <a:prstDash val="solid"/>
                  <a:miter lim="800000"/>
                </a:ln>
                <a:solidFill>
                  <a:schemeClr val="accent1">
                    <a:lumMod val="75000"/>
                  </a:schemeClr>
                </a:solidFill>
                <a:effectLst>
                  <a:outerShdw blurRad="25500" dist="23000" dir="7020000" algn="tl">
                    <a:srgbClr val="000000">
                      <a:alpha val="50000"/>
                    </a:srgbClr>
                  </a:outerShdw>
                </a:effectLst>
                <a:latin typeface="Algerian" pitchFamily="82" charset="0"/>
              </a:rPr>
              <a:t>Mamta</a:t>
            </a:r>
            <a:r>
              <a:rPr lang="en-IN" sz="4000" b="1" dirty="0" smtClean="0">
                <a:ln w="18000">
                  <a:solidFill>
                    <a:schemeClr val="accent2">
                      <a:satMod val="140000"/>
                    </a:schemeClr>
                  </a:solidFill>
                  <a:prstDash val="solid"/>
                  <a:miter lim="800000"/>
                </a:ln>
                <a:solidFill>
                  <a:schemeClr val="accent1">
                    <a:lumMod val="75000"/>
                  </a:schemeClr>
                </a:solidFill>
                <a:effectLst>
                  <a:outerShdw blurRad="25500" dist="23000" dir="7020000" algn="tl">
                    <a:srgbClr val="000000">
                      <a:alpha val="50000"/>
                    </a:srgbClr>
                  </a:outerShdw>
                </a:effectLst>
                <a:latin typeface="Algerian" pitchFamily="82" charset="0"/>
              </a:rPr>
              <a:t>  </a:t>
            </a:r>
            <a:r>
              <a:rPr lang="en-IN" sz="4000" b="1" dirty="0" err="1" smtClean="0">
                <a:ln w="18000">
                  <a:solidFill>
                    <a:schemeClr val="accent2">
                      <a:satMod val="140000"/>
                    </a:schemeClr>
                  </a:solidFill>
                  <a:prstDash val="solid"/>
                  <a:miter lim="800000"/>
                </a:ln>
                <a:solidFill>
                  <a:schemeClr val="accent1">
                    <a:lumMod val="75000"/>
                  </a:schemeClr>
                </a:solidFill>
                <a:effectLst>
                  <a:outerShdw blurRad="25500" dist="23000" dir="7020000" algn="tl">
                    <a:srgbClr val="000000">
                      <a:alpha val="50000"/>
                    </a:srgbClr>
                  </a:outerShdw>
                </a:effectLst>
                <a:latin typeface="Algerian" pitchFamily="82" charset="0"/>
              </a:rPr>
              <a:t>kumari</a:t>
            </a:r>
            <a:endParaRPr lang="en-IN" sz="4000" b="1" dirty="0" smtClean="0">
              <a:ln w="18000">
                <a:solidFill>
                  <a:schemeClr val="accent2">
                    <a:satMod val="140000"/>
                  </a:schemeClr>
                </a:solidFill>
                <a:prstDash val="solid"/>
                <a:miter lim="800000"/>
              </a:ln>
              <a:solidFill>
                <a:schemeClr val="accent1">
                  <a:lumMod val="75000"/>
                </a:schemeClr>
              </a:solidFill>
              <a:effectLst>
                <a:outerShdw blurRad="25500" dist="23000" dir="7020000" algn="tl">
                  <a:srgbClr val="000000">
                    <a:alpha val="50000"/>
                  </a:srgbClr>
                </a:outerShdw>
              </a:effectLst>
              <a:latin typeface="Algerian" pitchFamily="82" charset="0"/>
            </a:endParaRPr>
          </a:p>
          <a:p>
            <a:pPr algn="ctr"/>
            <a:r>
              <a:rPr lang="en-IN" sz="4000" b="1" dirty="0" err="1" smtClean="0">
                <a:ln w="18000">
                  <a:solidFill>
                    <a:schemeClr val="accent2">
                      <a:satMod val="140000"/>
                    </a:schemeClr>
                  </a:solidFill>
                  <a:prstDash val="solid"/>
                  <a:miter lim="800000"/>
                </a:ln>
                <a:solidFill>
                  <a:schemeClr val="accent1">
                    <a:lumMod val="75000"/>
                  </a:schemeClr>
                </a:solidFill>
                <a:effectLst>
                  <a:outerShdw blurRad="25500" dist="23000" dir="7020000" algn="tl">
                    <a:srgbClr val="000000">
                      <a:alpha val="50000"/>
                    </a:srgbClr>
                  </a:outerShdw>
                </a:effectLst>
                <a:latin typeface="Algerian" pitchFamily="82" charset="0"/>
              </a:rPr>
              <a:t>Kajal</a:t>
            </a:r>
            <a:r>
              <a:rPr lang="en-IN" sz="4000" b="1" dirty="0" smtClean="0">
                <a:ln w="18000">
                  <a:solidFill>
                    <a:schemeClr val="accent2">
                      <a:satMod val="140000"/>
                    </a:schemeClr>
                  </a:solidFill>
                  <a:prstDash val="solid"/>
                  <a:miter lim="800000"/>
                </a:ln>
                <a:solidFill>
                  <a:schemeClr val="accent1">
                    <a:lumMod val="75000"/>
                  </a:schemeClr>
                </a:solidFill>
                <a:effectLst>
                  <a:outerShdw blurRad="25500" dist="23000" dir="7020000" algn="tl">
                    <a:srgbClr val="000000">
                      <a:alpha val="50000"/>
                    </a:srgbClr>
                  </a:outerShdw>
                </a:effectLst>
                <a:latin typeface="Algerian" pitchFamily="82" charset="0"/>
              </a:rPr>
              <a:t>  </a:t>
            </a:r>
            <a:r>
              <a:rPr lang="en-IN" sz="4000" b="1" dirty="0" err="1" smtClean="0">
                <a:ln w="18000">
                  <a:solidFill>
                    <a:schemeClr val="accent2">
                      <a:satMod val="140000"/>
                    </a:schemeClr>
                  </a:solidFill>
                  <a:prstDash val="solid"/>
                  <a:miter lim="800000"/>
                </a:ln>
                <a:solidFill>
                  <a:schemeClr val="accent1">
                    <a:lumMod val="75000"/>
                  </a:schemeClr>
                </a:solidFill>
                <a:effectLst>
                  <a:outerShdw blurRad="25500" dist="23000" dir="7020000" algn="tl">
                    <a:srgbClr val="000000">
                      <a:alpha val="50000"/>
                    </a:srgbClr>
                  </a:outerShdw>
                </a:effectLst>
                <a:latin typeface="Algerian" pitchFamily="82" charset="0"/>
              </a:rPr>
              <a:t>kumari</a:t>
            </a:r>
            <a:endParaRPr lang="en-IN" sz="4000" b="1" dirty="0" smtClean="0">
              <a:ln w="18000">
                <a:solidFill>
                  <a:schemeClr val="accent2">
                    <a:satMod val="140000"/>
                  </a:schemeClr>
                </a:solidFill>
                <a:prstDash val="solid"/>
                <a:miter lim="800000"/>
              </a:ln>
              <a:solidFill>
                <a:schemeClr val="accent1">
                  <a:lumMod val="75000"/>
                </a:schemeClr>
              </a:solidFill>
              <a:effectLst>
                <a:outerShdw blurRad="25500" dist="23000" dir="7020000" algn="tl">
                  <a:srgbClr val="000000">
                    <a:alpha val="50000"/>
                  </a:srgbClr>
                </a:outerShdw>
              </a:effectLst>
              <a:latin typeface="Algerian" pitchFamily="82" charset="0"/>
            </a:endParaRPr>
          </a:p>
          <a:p>
            <a:pPr algn="ctr"/>
            <a:r>
              <a:rPr lang="en-IN" sz="4000" b="1" dirty="0" err="1" smtClean="0">
                <a:ln w="18000">
                  <a:solidFill>
                    <a:schemeClr val="accent2">
                      <a:satMod val="140000"/>
                    </a:schemeClr>
                  </a:solidFill>
                  <a:prstDash val="solid"/>
                  <a:miter lim="800000"/>
                </a:ln>
                <a:solidFill>
                  <a:schemeClr val="accent1">
                    <a:lumMod val="75000"/>
                  </a:schemeClr>
                </a:solidFill>
                <a:effectLst>
                  <a:outerShdw blurRad="25500" dist="23000" dir="7020000" algn="tl">
                    <a:srgbClr val="000000">
                      <a:alpha val="50000"/>
                    </a:srgbClr>
                  </a:outerShdw>
                </a:effectLst>
                <a:latin typeface="Algerian" pitchFamily="82" charset="0"/>
              </a:rPr>
              <a:t>Kumari</a:t>
            </a:r>
            <a:r>
              <a:rPr lang="en-IN" sz="4000" b="1" dirty="0" smtClean="0">
                <a:ln w="18000">
                  <a:solidFill>
                    <a:schemeClr val="accent2">
                      <a:satMod val="140000"/>
                    </a:schemeClr>
                  </a:solidFill>
                  <a:prstDash val="solid"/>
                  <a:miter lim="800000"/>
                </a:ln>
                <a:solidFill>
                  <a:schemeClr val="accent1">
                    <a:lumMod val="75000"/>
                  </a:schemeClr>
                </a:solidFill>
                <a:effectLst>
                  <a:outerShdw blurRad="25500" dist="23000" dir="7020000" algn="tl">
                    <a:srgbClr val="000000">
                      <a:alpha val="50000"/>
                    </a:srgbClr>
                  </a:outerShdw>
                </a:effectLst>
                <a:latin typeface="Algerian" pitchFamily="82" charset="0"/>
              </a:rPr>
              <a:t>  </a:t>
            </a:r>
            <a:r>
              <a:rPr lang="en-IN" sz="4000" b="1" dirty="0" err="1" smtClean="0">
                <a:ln w="18000">
                  <a:solidFill>
                    <a:schemeClr val="accent2">
                      <a:satMod val="140000"/>
                    </a:schemeClr>
                  </a:solidFill>
                  <a:prstDash val="solid"/>
                  <a:miter lim="800000"/>
                </a:ln>
                <a:solidFill>
                  <a:schemeClr val="accent1">
                    <a:lumMod val="75000"/>
                  </a:schemeClr>
                </a:solidFill>
                <a:effectLst>
                  <a:outerShdw blurRad="25500" dist="23000" dir="7020000" algn="tl">
                    <a:srgbClr val="000000">
                      <a:alpha val="50000"/>
                    </a:srgbClr>
                  </a:outerShdw>
                </a:effectLst>
                <a:latin typeface="Algerian" pitchFamily="82" charset="0"/>
              </a:rPr>
              <a:t>anjali</a:t>
            </a:r>
            <a:endParaRPr lang="en-IN" sz="4000" dirty="0">
              <a:solidFill>
                <a:schemeClr val="accent1">
                  <a:lumMod val="75000"/>
                </a:schemeClr>
              </a:solidFill>
              <a:latin typeface="Algerian" pitchFamily="82" charset="0"/>
            </a:endParaRPr>
          </a:p>
        </p:txBody>
      </p:sp>
    </p:spTree>
    <p:extLst>
      <p:ext uri="{BB962C8B-B14F-4D97-AF65-F5344CB8AC3E}">
        <p14:creationId xmlns:p14="http://schemas.microsoft.com/office/powerpoint/2010/main" xmlns="" val="3512674041"/>
      </p:ext>
    </p:extLst>
  </p:cSld>
  <p:clrMapOvr>
    <a:masterClrMapping/>
  </p:clrMapOvr>
  <p:transition>
    <p:newsflash/>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TextBox 1"/>
          <p:cNvSpPr txBox="1"/>
          <p:nvPr/>
        </p:nvSpPr>
        <p:spPr>
          <a:xfrm>
            <a:off x="228600" y="304800"/>
            <a:ext cx="8712968" cy="1015663"/>
          </a:xfrm>
          <a:prstGeom prst="rect">
            <a:avLst/>
          </a:prstGeom>
          <a:noFill/>
        </p:spPr>
        <p:txBody>
          <a:bodyPr wrap="square" rtlCol="0">
            <a:spAutoFit/>
          </a:bodyPr>
          <a:lstStyle/>
          <a:p>
            <a:pPr algn="ctr"/>
            <a:r>
              <a:rPr lang="en-IN" sz="6000" b="1" dirty="0" smtClean="0">
                <a:solidFill>
                  <a:schemeClr val="tx2"/>
                </a:solidFill>
                <a:latin typeface="Algerian" pitchFamily="82" charset="0"/>
              </a:rPr>
              <a:t>  </a:t>
            </a:r>
            <a:r>
              <a:rPr lang="en-IN" sz="6000" b="1" dirty="0" smtClean="0">
                <a:solidFill>
                  <a:schemeClr val="tx2"/>
                </a:solidFill>
                <a:effectLst>
                  <a:outerShdw blurRad="38100" dist="38100" dir="2700000" algn="tl">
                    <a:srgbClr val="000000">
                      <a:alpha val="43137"/>
                    </a:srgbClr>
                  </a:outerShdw>
                </a:effectLst>
                <a:latin typeface="Algerian" pitchFamily="82" charset="0"/>
              </a:rPr>
              <a:t>FUTURE  SCOPE</a:t>
            </a:r>
            <a:endParaRPr lang="en-IN" sz="6000" b="1" dirty="0">
              <a:solidFill>
                <a:schemeClr val="tx2"/>
              </a:solidFill>
              <a:effectLst>
                <a:outerShdw blurRad="38100" dist="38100" dir="2700000" algn="tl">
                  <a:srgbClr val="000000">
                    <a:alpha val="43137"/>
                  </a:srgbClr>
                </a:outerShdw>
              </a:effectLst>
              <a:latin typeface="Algerian" pitchFamily="82" charset="0"/>
            </a:endParaRPr>
          </a:p>
        </p:txBody>
      </p:sp>
      <p:sp>
        <p:nvSpPr>
          <p:cNvPr id="3" name="TextBox 2"/>
          <p:cNvSpPr txBox="1"/>
          <p:nvPr/>
        </p:nvSpPr>
        <p:spPr>
          <a:xfrm>
            <a:off x="323528" y="1752600"/>
            <a:ext cx="8820472" cy="2492990"/>
          </a:xfrm>
          <a:prstGeom prst="rect">
            <a:avLst/>
          </a:prstGeom>
          <a:noFill/>
        </p:spPr>
        <p:txBody>
          <a:bodyPr wrap="square" rtlCol="0">
            <a:spAutoFit/>
          </a:bodyPr>
          <a:lstStyle/>
          <a:p>
            <a:r>
              <a:rPr lang="en-IN" sz="2800" b="1" dirty="0" smtClean="0">
                <a:solidFill>
                  <a:schemeClr val="tx2">
                    <a:lumMod val="50000"/>
                  </a:schemeClr>
                </a:solidFill>
                <a:effectLst>
                  <a:outerShdw blurRad="38100" dist="38100" dir="2700000" algn="tl">
                    <a:srgbClr val="000000">
                      <a:alpha val="43137"/>
                    </a:srgbClr>
                  </a:outerShdw>
                </a:effectLst>
                <a:latin typeface="Baskerville Old Face" pitchFamily="18" charset="0"/>
              </a:rPr>
              <a:t>       There are many future scope is mentioned below:</a:t>
            </a:r>
          </a:p>
          <a:p>
            <a:endParaRPr lang="en-IN" sz="2800" b="1" dirty="0" smtClean="0">
              <a:solidFill>
                <a:schemeClr val="tx2">
                  <a:lumMod val="50000"/>
                </a:schemeClr>
              </a:solidFill>
              <a:effectLst>
                <a:outerShdw blurRad="38100" dist="38100" dir="2700000" algn="tl">
                  <a:srgbClr val="000000">
                    <a:alpha val="43137"/>
                  </a:srgbClr>
                </a:outerShdw>
              </a:effectLst>
              <a:latin typeface="Baskerville Old Face" pitchFamily="18" charset="0"/>
            </a:endParaRPr>
          </a:p>
          <a:p>
            <a:pPr>
              <a:buFont typeface="Wingdings" pitchFamily="2" charset="2"/>
              <a:buChar char="ü"/>
            </a:pPr>
            <a:r>
              <a:rPr lang="en-IN" sz="2000" b="1" dirty="0" smtClean="0">
                <a:solidFill>
                  <a:schemeClr val="tx2">
                    <a:lumMod val="50000"/>
                  </a:schemeClr>
                </a:solidFill>
                <a:effectLst>
                  <a:outerShdw blurRad="38100" dist="38100" dir="2700000" algn="tl">
                    <a:srgbClr val="000000">
                      <a:alpha val="43137"/>
                    </a:srgbClr>
                  </a:outerShdw>
                </a:effectLst>
                <a:latin typeface="Baskerville Old Face" pitchFamily="18" charset="0"/>
              </a:rPr>
              <a:t>In future our system can include online transaction facility.</a:t>
            </a:r>
          </a:p>
          <a:p>
            <a:endParaRPr lang="en-IN" sz="2000" b="1" dirty="0" smtClean="0">
              <a:solidFill>
                <a:schemeClr val="tx2">
                  <a:lumMod val="50000"/>
                </a:schemeClr>
              </a:solidFill>
              <a:effectLst>
                <a:outerShdw blurRad="38100" dist="38100" dir="2700000" algn="tl">
                  <a:srgbClr val="000000">
                    <a:alpha val="43137"/>
                  </a:srgbClr>
                </a:outerShdw>
              </a:effectLst>
              <a:latin typeface="Baskerville Old Face" pitchFamily="18" charset="0"/>
            </a:endParaRPr>
          </a:p>
          <a:p>
            <a:pPr>
              <a:buFont typeface="Wingdings" pitchFamily="2" charset="2"/>
              <a:buChar char="ü"/>
            </a:pPr>
            <a:r>
              <a:rPr lang="en-IN" sz="2000" b="1" dirty="0" smtClean="0">
                <a:solidFill>
                  <a:schemeClr val="tx2">
                    <a:lumMod val="50000"/>
                  </a:schemeClr>
                </a:solidFill>
                <a:effectLst>
                  <a:outerShdw blurRad="38100" dist="38100" dir="2700000" algn="tl">
                    <a:srgbClr val="000000">
                      <a:alpha val="43137"/>
                    </a:srgbClr>
                  </a:outerShdw>
                </a:effectLst>
                <a:latin typeface="Baskerville Old Face" pitchFamily="18" charset="0"/>
              </a:rPr>
              <a:t>System is so much flexible so in  future it can increase easily and new modules can be added easily.</a:t>
            </a:r>
          </a:p>
          <a:p>
            <a:endParaRPr lang="en-IN" sz="2000" b="1" dirty="0" smtClean="0">
              <a:solidFill>
                <a:schemeClr val="tx2">
                  <a:lumMod val="50000"/>
                </a:schemeClr>
              </a:solidFill>
              <a:effectLst>
                <a:outerShdw blurRad="38100" dist="38100" dir="2700000" algn="tl">
                  <a:srgbClr val="000000">
                    <a:alpha val="43137"/>
                  </a:srgbClr>
                </a:outerShdw>
              </a:effectLst>
              <a:latin typeface="Baskerville Old Face" pitchFamily="18" charset="0"/>
            </a:endParaRPr>
          </a:p>
        </p:txBody>
      </p:sp>
      <p:pic>
        <p:nvPicPr>
          <p:cNvPr id="5" name="Picture 2" descr="C:\Users\user\Desktop\stick_figures_lift_arrow_md_wm.gif"/>
          <p:cNvPicPr>
            <a:picLocks noChangeAspect="1" noChangeArrowheads="1" noCrop="1"/>
          </p:cNvPicPr>
          <p:nvPr/>
        </p:nvPicPr>
        <p:blipFill>
          <a:blip r:embed="rId3"/>
          <a:srcRect/>
          <a:stretch>
            <a:fillRect/>
          </a:stretch>
        </p:blipFill>
        <p:spPr bwMode="auto">
          <a:xfrm>
            <a:off x="2209800" y="4191000"/>
            <a:ext cx="4876800" cy="2438400"/>
          </a:xfrm>
          <a:prstGeom prst="rect">
            <a:avLst/>
          </a:prstGeom>
          <a:noFill/>
        </p:spPr>
      </p:pic>
    </p:spTree>
  </p:cSld>
  <p:clrMapOvr>
    <a:masterClrMapping/>
  </p:clrMapOvr>
  <p:transition>
    <p:newsflash/>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591000" y="838200"/>
            <a:ext cx="5553000" cy="1292662"/>
          </a:xfrm>
          <a:prstGeom prst="rect">
            <a:avLst/>
          </a:prstGeom>
          <a:noFill/>
        </p:spPr>
        <p:txBody>
          <a:bodyPr wrap="square" rtlCol="0">
            <a:spAutoFit/>
          </a:bodyPr>
          <a:lstStyle/>
          <a:p>
            <a:pPr algn="ctr"/>
            <a:r>
              <a:rPr lang="en-US" sz="6000" b="1" spc="50" dirty="0" smtClean="0">
                <a:ln w="11430"/>
                <a:solidFill>
                  <a:schemeClr val="tx2"/>
                </a:solidFill>
                <a:effectLst>
                  <a:outerShdw blurRad="76200" dist="50800" dir="5400000" algn="tl" rotWithShape="0">
                    <a:srgbClr val="000000">
                      <a:alpha val="65000"/>
                    </a:srgbClr>
                  </a:outerShdw>
                </a:effectLst>
                <a:latin typeface="Algerian" pitchFamily="82" charset="0"/>
              </a:rPr>
              <a:t>LIMITATIONS</a:t>
            </a:r>
          </a:p>
          <a:p>
            <a:endParaRPr lang="en-IN" dirty="0"/>
          </a:p>
        </p:txBody>
      </p:sp>
      <p:pic>
        <p:nvPicPr>
          <p:cNvPr id="4" name="Picture 6" descr="C:\Users\Rajkumar\Desktop\PPT Images\PPT Animations\graphics-question-marks-173780.gif"/>
          <p:cNvPicPr>
            <a:picLocks noChangeAspect="1" noChangeArrowheads="1" noCrop="1"/>
          </p:cNvPicPr>
          <p:nvPr/>
        </p:nvPicPr>
        <p:blipFill>
          <a:blip r:embed="rId2" cstate="print"/>
          <a:srcRect/>
          <a:stretch>
            <a:fillRect/>
          </a:stretch>
        </p:blipFill>
        <p:spPr bwMode="auto">
          <a:xfrm>
            <a:off x="5410200" y="3789040"/>
            <a:ext cx="1898104" cy="1811660"/>
          </a:xfrm>
          <a:prstGeom prst="rect">
            <a:avLst/>
          </a:prstGeom>
          <a:noFill/>
        </p:spPr>
      </p:pic>
      <p:pic>
        <p:nvPicPr>
          <p:cNvPr id="6" name="Picture 1" descr="C:\Users\Rajkumar\Desktop\PPT Images\PPT Animations\k9382379.jpg"/>
          <p:cNvPicPr>
            <a:picLocks noChangeAspect="1" noChangeArrowheads="1"/>
          </p:cNvPicPr>
          <p:nvPr/>
        </p:nvPicPr>
        <p:blipFill>
          <a:blip r:embed="rId3" cstate="print"/>
          <a:stretch>
            <a:fillRect/>
          </a:stretch>
        </p:blipFill>
        <p:spPr bwMode="auto">
          <a:xfrm>
            <a:off x="381000" y="457200"/>
            <a:ext cx="3200400" cy="5638800"/>
          </a:xfrm>
          <a:prstGeom prst="rect">
            <a:avLst/>
          </a:prstGeom>
          <a:noFill/>
        </p:spPr>
      </p:pic>
    </p:spTree>
  </p:cSld>
  <p:clrMapOvr>
    <a:masterClrMapping/>
  </p:clrMapOvr>
  <p:transition>
    <p:newsflash/>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TextBox 1"/>
          <p:cNvSpPr txBox="1"/>
          <p:nvPr/>
        </p:nvSpPr>
        <p:spPr>
          <a:xfrm>
            <a:off x="323528" y="3429000"/>
            <a:ext cx="8352928" cy="2308324"/>
          </a:xfrm>
          <a:prstGeom prst="rect">
            <a:avLst/>
          </a:prstGeom>
          <a:noFill/>
        </p:spPr>
        <p:txBody>
          <a:bodyPr wrap="square" rtlCol="0">
            <a:spAutoFit/>
          </a:bodyPr>
          <a:lstStyle/>
          <a:p>
            <a:pPr algn="r"/>
            <a:r>
              <a:rPr lang="en-US" sz="4800" b="1" dirty="0" smtClean="0">
                <a:ln w="11430"/>
                <a:solidFill>
                  <a:schemeClr val="tx2"/>
                </a:solidFill>
                <a:effectLst>
                  <a:outerShdw blurRad="38100" dist="38100" dir="2700000" algn="tl">
                    <a:srgbClr val="000000">
                      <a:alpha val="43137"/>
                    </a:srgbClr>
                  </a:outerShdw>
                </a:effectLst>
                <a:latin typeface="Baskerville Old Face" pitchFamily="18" charset="0"/>
              </a:rPr>
              <a:t>JUST A </a:t>
            </a:r>
          </a:p>
          <a:p>
            <a:pPr algn="r"/>
            <a:r>
              <a:rPr lang="en-US" sz="4800" b="1" dirty="0" smtClean="0">
                <a:ln w="11430"/>
                <a:solidFill>
                  <a:schemeClr val="tx2"/>
                </a:solidFill>
                <a:effectLst>
                  <a:outerShdw blurRad="38100" dist="38100" dir="2700000" algn="tl">
                    <a:srgbClr val="000000">
                      <a:alpha val="43137"/>
                    </a:srgbClr>
                  </a:outerShdw>
                </a:effectLst>
                <a:latin typeface="Baskerville Old Face" pitchFamily="18" charset="0"/>
              </a:rPr>
              <a:t>DESKTOP BASED </a:t>
            </a:r>
          </a:p>
          <a:p>
            <a:pPr algn="r"/>
            <a:r>
              <a:rPr lang="en-US" sz="4800" b="1" dirty="0" smtClean="0">
                <a:ln w="11430"/>
                <a:solidFill>
                  <a:schemeClr val="tx2"/>
                </a:solidFill>
                <a:effectLst>
                  <a:outerShdw blurRad="38100" dist="38100" dir="2700000" algn="tl">
                    <a:srgbClr val="000000">
                      <a:alpha val="43137"/>
                    </a:srgbClr>
                  </a:outerShdw>
                </a:effectLst>
                <a:latin typeface="Baskerville Old Face" pitchFamily="18" charset="0"/>
              </a:rPr>
              <a:t>APPLICATION SOFTWARE</a:t>
            </a:r>
            <a:endParaRPr lang="en-IN" sz="4800" dirty="0">
              <a:solidFill>
                <a:schemeClr val="tx2"/>
              </a:solidFill>
              <a:effectLst>
                <a:outerShdw blurRad="38100" dist="38100" dir="2700000" algn="tl">
                  <a:srgbClr val="000000">
                    <a:alpha val="43137"/>
                  </a:srgbClr>
                </a:outerShdw>
              </a:effectLst>
              <a:latin typeface="Baskerville Old Face" pitchFamily="18" charset="0"/>
            </a:endParaRPr>
          </a:p>
        </p:txBody>
      </p:sp>
      <p:pic>
        <p:nvPicPr>
          <p:cNvPr id="3" name="Picture 1" descr="C:\Users\Rajkumar\Desktop\PPT Images\PPT Animations\student_working_on_laptop_anim_md_wm_v2.gif"/>
          <p:cNvPicPr>
            <a:picLocks noChangeAspect="1" noChangeArrowheads="1" noCrop="1"/>
          </p:cNvPicPr>
          <p:nvPr/>
        </p:nvPicPr>
        <p:blipFill>
          <a:blip r:embed="rId3" cstate="print"/>
          <a:srcRect/>
          <a:stretch>
            <a:fillRect/>
          </a:stretch>
        </p:blipFill>
        <p:spPr bwMode="auto">
          <a:xfrm>
            <a:off x="179512" y="1052736"/>
            <a:ext cx="4608512" cy="2604864"/>
          </a:xfrm>
          <a:prstGeom prst="rect">
            <a:avLst/>
          </a:prstGeom>
          <a:noFill/>
        </p:spPr>
      </p:pic>
    </p:spTree>
  </p:cSld>
  <p:clrMapOvr>
    <a:masterClrMapping/>
  </p:clrMapOvr>
  <p:transition>
    <p:newsflash/>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Users\Rajkumar\Desktop\PPT Images\PPT PICS\Conclusion.png"/>
          <p:cNvPicPr>
            <a:picLocks noChangeAspect="1" noChangeArrowheads="1"/>
          </p:cNvPicPr>
          <p:nvPr/>
        </p:nvPicPr>
        <p:blipFill>
          <a:blip r:embed="rId2" cstate="print"/>
          <a:srcRect/>
          <a:stretch>
            <a:fillRect/>
          </a:stretch>
        </p:blipFill>
        <p:spPr bwMode="auto">
          <a:xfrm>
            <a:off x="685800" y="3212976"/>
            <a:ext cx="4605339" cy="2202126"/>
          </a:xfrm>
          <a:prstGeom prst="rect">
            <a:avLst/>
          </a:prstGeom>
          <a:noFill/>
        </p:spPr>
      </p:pic>
      <p:pic>
        <p:nvPicPr>
          <p:cNvPr id="56322" name="Picture 2" descr="C:\Users\user\Desktop\animated-thank-you-images-for-powerpoint-presentations-gif-5.gif"/>
          <p:cNvPicPr>
            <a:picLocks noChangeAspect="1" noChangeArrowheads="1" noCrop="1"/>
          </p:cNvPicPr>
          <p:nvPr/>
        </p:nvPicPr>
        <p:blipFill>
          <a:blip r:embed="rId3"/>
          <a:srcRect/>
          <a:stretch>
            <a:fillRect/>
          </a:stretch>
        </p:blipFill>
        <p:spPr bwMode="auto">
          <a:xfrm>
            <a:off x="3048000" y="457200"/>
            <a:ext cx="5638800" cy="3200400"/>
          </a:xfrm>
          <a:prstGeom prst="rect">
            <a:avLst/>
          </a:prstGeom>
          <a:noFill/>
        </p:spPr>
      </p:pic>
    </p:spTree>
  </p:cSld>
  <p:clrMapOvr>
    <a:masterClrMapping/>
  </p:clrMapOvr>
  <p:transition>
    <p:newsflash/>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22000" r="-22000"/>
          </a:stretch>
        </a:blipFill>
        <a:effectLst/>
      </p:bgPr>
    </p:bg>
    <p:spTree>
      <p:nvGrpSpPr>
        <p:cNvPr id="1" name=""/>
        <p:cNvGrpSpPr/>
        <p:nvPr/>
      </p:nvGrpSpPr>
      <p:grpSpPr>
        <a:xfrm>
          <a:off x="0" y="0"/>
          <a:ext cx="0" cy="0"/>
          <a:chOff x="0" y="0"/>
          <a:chExt cx="0" cy="0"/>
        </a:xfrm>
      </p:grpSpPr>
      <p:sp>
        <p:nvSpPr>
          <p:cNvPr id="2" name="TextBox 1"/>
          <p:cNvSpPr txBox="1"/>
          <p:nvPr/>
        </p:nvSpPr>
        <p:spPr>
          <a:xfrm>
            <a:off x="1828800" y="152400"/>
            <a:ext cx="7315200" cy="5970865"/>
          </a:xfrm>
          <a:prstGeom prst="rect">
            <a:avLst/>
          </a:prstGeom>
          <a:noFill/>
        </p:spPr>
        <p:txBody>
          <a:bodyPr wrap="square" rtlCol="0">
            <a:spAutoFit/>
          </a:bodyPr>
          <a:lstStyle/>
          <a:p>
            <a:pPr lvl="0" fontAlgn="base">
              <a:spcBef>
                <a:spcPct val="0"/>
              </a:spcBef>
              <a:spcAft>
                <a:spcPct val="0"/>
              </a:spcAft>
            </a:pPr>
            <a:r>
              <a:rPr lang="en-US" sz="2800" b="1" dirty="0" smtClean="0">
                <a:solidFill>
                  <a:srgbClr val="1D1B11"/>
                </a:solidFill>
                <a:effectLst>
                  <a:outerShdw blurRad="38100" dist="38100" dir="2700000" algn="tl">
                    <a:srgbClr val="000000">
                      <a:alpha val="43137"/>
                    </a:srgbClr>
                  </a:outerShdw>
                </a:effectLst>
                <a:latin typeface="Baskerville Old Face" pitchFamily="18" charset="0"/>
                <a:ea typeface="Calibri" pitchFamily="34" charset="0"/>
                <a:cs typeface="MV Boli" pitchFamily="2" charset="0"/>
              </a:rPr>
              <a:t>                        Working on the project </a:t>
            </a:r>
          </a:p>
          <a:p>
            <a:pPr lvl="0" algn="ctr" fontAlgn="base">
              <a:spcBef>
                <a:spcPct val="0"/>
              </a:spcBef>
              <a:spcAft>
                <a:spcPct val="0"/>
              </a:spcAft>
            </a:pPr>
            <a:endParaRPr lang="en-US" sz="2800" b="1" dirty="0" smtClean="0">
              <a:solidFill>
                <a:srgbClr val="1D1B11"/>
              </a:solidFill>
              <a:effectLst>
                <a:outerShdw blurRad="38100" dist="38100" dir="2700000" algn="tl">
                  <a:srgbClr val="000000">
                    <a:alpha val="43137"/>
                  </a:srgbClr>
                </a:outerShdw>
              </a:effectLst>
              <a:latin typeface="Baskerville Old Face" pitchFamily="18" charset="0"/>
              <a:ea typeface="Calibri" pitchFamily="34" charset="0"/>
              <a:cs typeface="MV Boli" pitchFamily="2" charset="0"/>
            </a:endParaRPr>
          </a:p>
          <a:p>
            <a:pPr lvl="0" algn="ctr" fontAlgn="base">
              <a:spcBef>
                <a:spcPct val="0"/>
              </a:spcBef>
              <a:spcAft>
                <a:spcPct val="0"/>
              </a:spcAft>
            </a:pPr>
            <a:endParaRPr lang="en-US" sz="2800" b="1" dirty="0" smtClean="0">
              <a:solidFill>
                <a:srgbClr val="1D1B11"/>
              </a:solidFill>
              <a:effectLst>
                <a:outerShdw blurRad="38100" dist="38100" dir="2700000" algn="tl">
                  <a:srgbClr val="000000">
                    <a:alpha val="43137"/>
                  </a:srgbClr>
                </a:outerShdw>
              </a:effectLst>
              <a:latin typeface="Baskerville Old Face" pitchFamily="18" charset="0"/>
              <a:ea typeface="Calibri" pitchFamily="34" charset="0"/>
              <a:cs typeface="MV Boli" pitchFamily="2" charset="0"/>
            </a:endParaRPr>
          </a:p>
          <a:p>
            <a:pPr lvl="0" algn="ctr" fontAlgn="base">
              <a:spcBef>
                <a:spcPct val="0"/>
              </a:spcBef>
              <a:spcAft>
                <a:spcPct val="0"/>
              </a:spcAft>
            </a:pPr>
            <a:endParaRPr lang="en-US" sz="2800" b="1" dirty="0" smtClean="0">
              <a:solidFill>
                <a:srgbClr val="1D1B11"/>
              </a:solidFill>
              <a:effectLst>
                <a:outerShdw blurRad="38100" dist="38100" dir="2700000" algn="tl">
                  <a:srgbClr val="000000">
                    <a:alpha val="43137"/>
                  </a:srgbClr>
                </a:outerShdw>
              </a:effectLst>
              <a:latin typeface="Baskerville Old Face" pitchFamily="18" charset="0"/>
              <a:ea typeface="Calibri" pitchFamily="34" charset="0"/>
              <a:cs typeface="MV Boli" pitchFamily="2" charset="0"/>
            </a:endParaRPr>
          </a:p>
          <a:p>
            <a:pPr lvl="0" algn="ctr" fontAlgn="base">
              <a:spcBef>
                <a:spcPct val="0"/>
              </a:spcBef>
              <a:spcAft>
                <a:spcPct val="0"/>
              </a:spcAft>
            </a:pPr>
            <a:r>
              <a:rPr lang="en-US" sz="2800" b="1" dirty="0" smtClean="0">
                <a:solidFill>
                  <a:srgbClr val="C00000"/>
                </a:solidFill>
                <a:effectLst>
                  <a:outerShdw blurRad="38100" dist="38100" dir="2700000" algn="tl">
                    <a:srgbClr val="000000">
                      <a:alpha val="43137"/>
                    </a:srgbClr>
                  </a:outerShdw>
                </a:effectLst>
                <a:latin typeface="Baskerville Old Face" pitchFamily="18" charset="0"/>
                <a:ea typeface="Calibri" pitchFamily="34" charset="0"/>
                <a:cs typeface="MV Boli" pitchFamily="2" charset="0"/>
              </a:rPr>
              <a:t> “PRODUCT  MARKETING          MANAGEMENT SYSTEM” </a:t>
            </a:r>
          </a:p>
          <a:p>
            <a:pPr lvl="0" algn="ctr" fontAlgn="base">
              <a:spcBef>
                <a:spcPct val="0"/>
              </a:spcBef>
              <a:spcAft>
                <a:spcPct val="0"/>
              </a:spcAft>
            </a:pPr>
            <a:r>
              <a:rPr lang="en-US" sz="2800" b="1" u="sng" dirty="0" smtClean="0">
                <a:solidFill>
                  <a:srgbClr val="1D1B11"/>
                </a:solidFill>
                <a:effectLst>
                  <a:outerShdw blurRad="38100" dist="38100" dir="2700000" algn="tl">
                    <a:srgbClr val="000000">
                      <a:alpha val="43137"/>
                    </a:srgbClr>
                  </a:outerShdw>
                </a:effectLst>
                <a:latin typeface="Baskerville Old Face" pitchFamily="18" charset="0"/>
                <a:ea typeface="Calibri" pitchFamily="34" charset="0"/>
                <a:cs typeface="MV Boli" pitchFamily="2" charset="0"/>
              </a:rPr>
              <a:t> A great learning experience.</a:t>
            </a:r>
          </a:p>
          <a:p>
            <a:pPr lvl="0" algn="ctr" fontAlgn="base">
              <a:spcBef>
                <a:spcPct val="0"/>
              </a:spcBef>
              <a:spcAft>
                <a:spcPct val="0"/>
              </a:spcAft>
            </a:pPr>
            <a:endParaRPr lang="en-US" sz="2800" b="1" u="sng" dirty="0" smtClean="0">
              <a:solidFill>
                <a:srgbClr val="1D1B11"/>
              </a:solidFill>
              <a:effectLst>
                <a:outerShdw blurRad="38100" dist="38100" dir="2700000" algn="tl">
                  <a:srgbClr val="000000">
                    <a:alpha val="43137"/>
                  </a:srgbClr>
                </a:outerShdw>
              </a:effectLst>
              <a:latin typeface="Baskerville Old Face" pitchFamily="18" charset="0"/>
              <a:ea typeface="Calibri" pitchFamily="34" charset="0"/>
              <a:cs typeface="MV Boli" pitchFamily="2" charset="0"/>
            </a:endParaRPr>
          </a:p>
          <a:p>
            <a:pPr lvl="0" fontAlgn="base">
              <a:spcBef>
                <a:spcPct val="0"/>
              </a:spcBef>
              <a:spcAft>
                <a:spcPct val="0"/>
              </a:spcAft>
            </a:pPr>
            <a:endParaRPr lang="en-US" sz="2800" b="1" dirty="0" smtClean="0">
              <a:solidFill>
                <a:srgbClr val="1D1B11"/>
              </a:solidFill>
              <a:effectLst>
                <a:outerShdw blurRad="38100" dist="38100" dir="2700000" algn="tl">
                  <a:srgbClr val="000000">
                    <a:alpha val="43137"/>
                  </a:srgbClr>
                </a:outerShdw>
              </a:effectLst>
              <a:latin typeface="Baskerville Old Face" pitchFamily="18" charset="0"/>
              <a:ea typeface="Calibri" pitchFamily="34" charset="0"/>
              <a:cs typeface="MV Boli" pitchFamily="2" charset="0"/>
            </a:endParaRPr>
          </a:p>
          <a:p>
            <a:pPr lvl="0" fontAlgn="base">
              <a:spcBef>
                <a:spcPct val="0"/>
              </a:spcBef>
              <a:spcAft>
                <a:spcPct val="0"/>
              </a:spcAft>
            </a:pPr>
            <a:r>
              <a:rPr lang="en-US" sz="2800" b="1" dirty="0" smtClean="0">
                <a:solidFill>
                  <a:srgbClr val="1D1B11"/>
                </a:solidFill>
                <a:effectLst>
                  <a:outerShdw blurRad="38100" dist="38100" dir="2700000" algn="tl">
                    <a:srgbClr val="000000">
                      <a:alpha val="43137"/>
                    </a:srgbClr>
                  </a:outerShdw>
                </a:effectLst>
                <a:latin typeface="Baskerville Old Face" pitchFamily="18" charset="0"/>
                <a:ea typeface="Calibri" pitchFamily="34" charset="0"/>
                <a:cs typeface="MV Boli" pitchFamily="2" charset="0"/>
              </a:rPr>
              <a:t> It helped us giving technical as well as interpersonal skills and we can definitely say that this period will always act as a stepping stone in our career as software professional.</a:t>
            </a:r>
            <a:endParaRPr lang="en-US" sz="2800" b="1" dirty="0" smtClean="0">
              <a:effectLst>
                <a:outerShdw blurRad="38100" dist="38100" dir="2700000" algn="tl">
                  <a:srgbClr val="000000">
                    <a:alpha val="43137"/>
                  </a:srgbClr>
                </a:outerShdw>
              </a:effectLst>
              <a:latin typeface="Baskerville Old Face" pitchFamily="18" charset="0"/>
              <a:cs typeface="Arial" pitchFamily="34" charset="0"/>
            </a:endParaRPr>
          </a:p>
          <a:p>
            <a:endParaRPr lang="en-IN" dirty="0"/>
          </a:p>
        </p:txBody>
      </p:sp>
      <p:sp>
        <p:nvSpPr>
          <p:cNvPr id="5" name="Down Arrow 4"/>
          <p:cNvSpPr/>
          <p:nvPr/>
        </p:nvSpPr>
        <p:spPr>
          <a:xfrm>
            <a:off x="4724400" y="838200"/>
            <a:ext cx="936104" cy="864096"/>
          </a:xfrm>
          <a:prstGeom prst="downArrow">
            <a:avLst/>
          </a:prstGeom>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58370" name="Picture 2" descr="C:\Users\user\Desktop\thank_you_little_man_md_wm_v2.gif"/>
          <p:cNvPicPr>
            <a:picLocks noChangeAspect="1" noChangeArrowheads="1" noCrop="1"/>
          </p:cNvPicPr>
          <p:nvPr/>
        </p:nvPicPr>
        <p:blipFill>
          <a:blip r:embed="rId3"/>
          <a:srcRect/>
          <a:stretch>
            <a:fillRect/>
          </a:stretch>
        </p:blipFill>
        <p:spPr bwMode="auto">
          <a:xfrm>
            <a:off x="228600" y="304800"/>
            <a:ext cx="2971800" cy="3657600"/>
          </a:xfrm>
          <a:prstGeom prst="rect">
            <a:avLst/>
          </a:prstGeom>
          <a:noFill/>
        </p:spPr>
      </p:pic>
    </p:spTree>
  </p:cSld>
  <p:clrMapOvr>
    <a:masterClrMapping/>
  </p:clrMapOvr>
  <p:transition>
    <p:newsflash/>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Users\Rajkumar\Desktop\PPT Images\PPT Animations\Todays Managers goal execution (1).jpg"/>
          <p:cNvPicPr>
            <a:picLocks noChangeAspect="1" noChangeArrowheads="1"/>
          </p:cNvPicPr>
          <p:nvPr/>
        </p:nvPicPr>
        <p:blipFill>
          <a:blip r:embed="rId2" cstate="print"/>
          <a:srcRect/>
          <a:stretch>
            <a:fillRect/>
          </a:stretch>
        </p:blipFill>
        <p:spPr bwMode="auto">
          <a:xfrm>
            <a:off x="381000" y="3124200"/>
            <a:ext cx="8229600" cy="3200400"/>
          </a:xfrm>
          <a:prstGeom prst="rect">
            <a:avLst/>
          </a:prstGeom>
          <a:noFill/>
        </p:spPr>
      </p:pic>
      <p:pic>
        <p:nvPicPr>
          <p:cNvPr id="57346" name="Picture 2" descr="C:\Users\user\Desktop\ec9f11269d647fecae2a1c5da424e041.gif"/>
          <p:cNvPicPr>
            <a:picLocks noChangeAspect="1" noChangeArrowheads="1" noCrop="1"/>
          </p:cNvPicPr>
          <p:nvPr/>
        </p:nvPicPr>
        <p:blipFill>
          <a:blip r:embed="rId3"/>
          <a:srcRect/>
          <a:stretch>
            <a:fillRect/>
          </a:stretch>
        </p:blipFill>
        <p:spPr bwMode="auto">
          <a:xfrm>
            <a:off x="1219200" y="457200"/>
            <a:ext cx="7086600" cy="2667000"/>
          </a:xfrm>
          <a:prstGeom prst="rect">
            <a:avLst/>
          </a:prstGeom>
          <a:noFill/>
        </p:spPr>
      </p:pic>
    </p:spTree>
  </p:cSld>
  <p:clrMapOvr>
    <a:masterClrMapping/>
  </p:clrMapOvr>
  <p:transition>
    <p:newsflash/>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pic>
        <p:nvPicPr>
          <p:cNvPr id="1026" name="Picture 2" descr="E:\images\animated-thank-you-png-for-powerpoint-stick-figure-drawing-thank-you-presentation-clipart-presentermedia-pertaining-to-animated-thank-you-images-for-400.jpg"/>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2209800" y="822960"/>
            <a:ext cx="5638800" cy="4953000"/>
          </a:xfrm>
          <a:prstGeom prst="rect">
            <a:avLst/>
          </a:prstGeom>
          <a:noFill/>
          <a:extLst>
            <a:ext uri="{909E8E84-426E-40DD-AFC4-6F175D3DCCD1}">
              <a14:hiddenFill xmlns:a14="http://schemas.microsoft.com/office/drawing/2010/main" xmlns="">
                <a:solidFill>
                  <a:srgbClr val="FFFFFF"/>
                </a:solidFill>
              </a14:hiddenFill>
            </a:ext>
          </a:extLst>
        </p:spPr>
      </p:pic>
      <p:pic>
        <p:nvPicPr>
          <p:cNvPr id="3073" name="Picture 1" descr="C:\Users\user\Desktop\thankyounote-animated.gif"/>
          <p:cNvPicPr>
            <a:picLocks noChangeAspect="1" noChangeArrowheads="1" noCrop="1"/>
          </p:cNvPicPr>
          <p:nvPr/>
        </p:nvPicPr>
        <p:blipFill>
          <a:blip r:embed="rId4"/>
          <a:srcRect/>
          <a:stretch>
            <a:fillRect/>
          </a:stretch>
        </p:blipFill>
        <p:spPr bwMode="auto">
          <a:xfrm>
            <a:off x="2514600" y="3048000"/>
            <a:ext cx="2514600" cy="1752600"/>
          </a:xfrm>
          <a:prstGeom prst="rect">
            <a:avLst/>
          </a:prstGeom>
          <a:noFill/>
        </p:spPr>
      </p:pic>
    </p:spTree>
    <p:extLst>
      <p:ext uri="{BB962C8B-B14F-4D97-AF65-F5344CB8AC3E}">
        <p14:creationId xmlns:p14="http://schemas.microsoft.com/office/powerpoint/2010/main" xmlns="" val="1276194180"/>
      </p:ext>
    </p:extLst>
  </p:cSld>
  <p:clrMapOvr>
    <a:masterClrMapping/>
  </p:clrMapOvr>
  <p:transition>
    <p:newsflash/>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394" name="Picture 2" descr="F:\GUI\fall_asleep_at_computer_PA_md_wm_v2.gif"/>
          <p:cNvPicPr>
            <a:picLocks noChangeAspect="1" noChangeArrowheads="1" noCrop="1"/>
          </p:cNvPicPr>
          <p:nvPr/>
        </p:nvPicPr>
        <p:blipFill>
          <a:blip r:embed="rId2"/>
          <a:srcRect/>
          <a:stretch>
            <a:fillRect/>
          </a:stretch>
        </p:blipFill>
        <p:spPr bwMode="auto">
          <a:xfrm>
            <a:off x="457200" y="228600"/>
            <a:ext cx="3429000" cy="2819400"/>
          </a:xfrm>
          <a:prstGeom prst="rect">
            <a:avLst/>
          </a:prstGeom>
          <a:noFill/>
        </p:spPr>
      </p:pic>
      <p:pic>
        <p:nvPicPr>
          <p:cNvPr id="59395" name="Picture 3" descr="F:\GUI\7ce2bd1e5daa9aae4d0f4a32ac2046db.gif"/>
          <p:cNvPicPr>
            <a:picLocks noChangeAspect="1" noChangeArrowheads="1" noCrop="1"/>
          </p:cNvPicPr>
          <p:nvPr/>
        </p:nvPicPr>
        <p:blipFill>
          <a:blip r:embed="rId3"/>
          <a:srcRect/>
          <a:stretch>
            <a:fillRect/>
          </a:stretch>
        </p:blipFill>
        <p:spPr bwMode="auto">
          <a:xfrm>
            <a:off x="4267200" y="381000"/>
            <a:ext cx="4495800" cy="5715000"/>
          </a:xfrm>
          <a:prstGeom prst="rect">
            <a:avLst/>
          </a:prstGeom>
          <a:noFill/>
        </p:spPr>
      </p:pic>
      <p:sp>
        <p:nvSpPr>
          <p:cNvPr id="7" name="TextBox 6"/>
          <p:cNvSpPr txBox="1"/>
          <p:nvPr/>
        </p:nvSpPr>
        <p:spPr>
          <a:xfrm>
            <a:off x="228600" y="3276600"/>
            <a:ext cx="3962400" cy="2585323"/>
          </a:xfrm>
          <a:prstGeom prst="rect">
            <a:avLst/>
          </a:prstGeom>
          <a:noFill/>
        </p:spPr>
        <p:txBody>
          <a:bodyPr wrap="square" rtlCol="0">
            <a:spAutoFit/>
          </a:bodyPr>
          <a:lstStyle/>
          <a:p>
            <a:pPr algn="ctr"/>
            <a:r>
              <a:rPr lang="en-US" sz="5400" b="1" dirty="0" smtClean="0">
                <a:solidFill>
                  <a:schemeClr val="tx2"/>
                </a:solidFill>
                <a:latin typeface="Algerian" pitchFamily="82" charset="0"/>
              </a:rPr>
              <a:t>Any Questions ??</a:t>
            </a:r>
            <a:endParaRPr lang="en-US" sz="5400" b="1" dirty="0">
              <a:solidFill>
                <a:schemeClr val="tx2"/>
              </a:solidFill>
              <a:latin typeface="Algerian" pitchFamily="82" charset="0"/>
            </a:endParaRPr>
          </a:p>
        </p:txBody>
      </p:sp>
    </p:spTree>
  </p:cSld>
  <p:clrMapOvr>
    <a:masterClrMapping/>
  </p:clrMapOvr>
  <p:transition>
    <p:newsflash/>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2000" b="-2000"/>
          </a:stretch>
        </a:blipFill>
        <a:effectLst/>
      </p:bgPr>
    </p:bg>
    <p:spTree>
      <p:nvGrpSpPr>
        <p:cNvPr id="1" name=""/>
        <p:cNvGrpSpPr/>
        <p:nvPr/>
      </p:nvGrpSpPr>
      <p:grpSpPr>
        <a:xfrm>
          <a:off x="0" y="0"/>
          <a:ext cx="0" cy="0"/>
          <a:chOff x="0" y="0"/>
          <a:chExt cx="0" cy="0"/>
        </a:xfrm>
      </p:grpSpPr>
      <p:sp>
        <p:nvSpPr>
          <p:cNvPr id="8" name="Title 7"/>
          <p:cNvSpPr>
            <a:spLocks noGrp="1"/>
          </p:cNvSpPr>
          <p:nvPr>
            <p:ph type="title"/>
          </p:nvPr>
        </p:nvSpPr>
        <p:spPr>
          <a:xfrm>
            <a:off x="762000" y="5638800"/>
            <a:ext cx="7772400" cy="1249680"/>
          </a:xfrm>
        </p:spPr>
        <p:txBody>
          <a:bodyPr>
            <a:normAutofit fontScale="90000"/>
          </a:bodyPr>
          <a:lstStyle/>
          <a:p>
            <a:r>
              <a:rPr lang="en-IN" sz="3200" u="sng" dirty="0" smtClean="0">
                <a:solidFill>
                  <a:schemeClr val="tx2"/>
                </a:solidFill>
                <a:effectLst/>
                <a:latin typeface="Baskerville Old Face" pitchFamily="18" charset="0"/>
              </a:rPr>
              <a:t>Name of the organisation</a:t>
            </a:r>
            <a:r>
              <a:rPr lang="en-IN" sz="3200" u="sng" dirty="0">
                <a:solidFill>
                  <a:schemeClr val="tx2"/>
                </a:solidFill>
                <a:latin typeface="Baskerville Old Face" pitchFamily="18" charset="0"/>
              </a:rPr>
              <a:t/>
            </a:r>
            <a:br>
              <a:rPr lang="en-IN" sz="3200" u="sng" dirty="0">
                <a:solidFill>
                  <a:schemeClr val="tx2"/>
                </a:solidFill>
                <a:latin typeface="Baskerville Old Face" pitchFamily="18" charset="0"/>
              </a:rPr>
            </a:br>
            <a:r>
              <a:rPr lang="en-IN" sz="3200" u="sng" dirty="0" smtClean="0">
                <a:solidFill>
                  <a:schemeClr val="tx2"/>
                </a:solidFill>
                <a:latin typeface="Algerian" pitchFamily="82" charset="0"/>
              </a:rPr>
              <a:t>PATNA  DAIRY  PROJECT  </a:t>
            </a:r>
            <a:r>
              <a:rPr lang="en-IN" sz="3200" dirty="0" smtClean="0">
                <a:solidFill>
                  <a:schemeClr val="accent2">
                    <a:lumMod val="75000"/>
                  </a:schemeClr>
                </a:solidFill>
                <a:effectLst/>
                <a:latin typeface="Baskerville Old Face" pitchFamily="18" charset="0"/>
              </a:rPr>
              <a:t/>
            </a:r>
            <a:br>
              <a:rPr lang="en-IN" sz="3200" dirty="0" smtClean="0">
                <a:solidFill>
                  <a:schemeClr val="accent2">
                    <a:lumMod val="75000"/>
                  </a:schemeClr>
                </a:solidFill>
                <a:effectLst/>
                <a:latin typeface="Baskerville Old Face" pitchFamily="18" charset="0"/>
              </a:rPr>
            </a:br>
            <a:endParaRPr lang="en-IN" sz="3200" dirty="0">
              <a:solidFill>
                <a:schemeClr val="accent2">
                  <a:lumMod val="75000"/>
                </a:schemeClr>
              </a:solidFill>
              <a:effectLst/>
              <a:latin typeface="Baskerville Old Face" pitchFamily="18" charset="0"/>
            </a:endParaRPr>
          </a:p>
        </p:txBody>
      </p:sp>
      <p:sp>
        <p:nvSpPr>
          <p:cNvPr id="9" name="Subtitle 8"/>
          <p:cNvSpPr>
            <a:spLocks noGrp="1"/>
          </p:cNvSpPr>
          <p:nvPr>
            <p:ph type="body" idx="1"/>
          </p:nvPr>
        </p:nvSpPr>
        <p:spPr>
          <a:xfrm>
            <a:off x="0" y="0"/>
            <a:ext cx="9144000" cy="1600200"/>
          </a:xfrm>
        </p:spPr>
        <p:txBody>
          <a:bodyPr>
            <a:normAutofit/>
          </a:bodyPr>
          <a:lstStyle/>
          <a:p>
            <a:r>
              <a:rPr lang="en-IN" sz="3200" u="sng" dirty="0" smtClean="0">
                <a:solidFill>
                  <a:schemeClr val="tx2"/>
                </a:solidFill>
                <a:latin typeface="Baskerville Old Face" pitchFamily="18" charset="0"/>
              </a:rPr>
              <a:t>Project Name:-</a:t>
            </a:r>
          </a:p>
          <a:p>
            <a:r>
              <a:rPr lang="en-IN" sz="3200" b="1" dirty="0" smtClean="0">
                <a:solidFill>
                  <a:schemeClr val="tx2"/>
                </a:solidFill>
                <a:latin typeface="Algerian" pitchFamily="82" charset="0"/>
              </a:rPr>
              <a:t>PRODUCT MARKETING MANAGEMENT SYSYTEM</a:t>
            </a:r>
            <a:endParaRPr lang="en-IN" sz="3200" b="1" dirty="0">
              <a:solidFill>
                <a:schemeClr val="tx2"/>
              </a:solidFill>
              <a:latin typeface="Algerian" pitchFamily="82"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381000" y="1676400"/>
            <a:ext cx="8305800" cy="3810000"/>
          </a:xfrm>
          <a:prstGeom prst="rect">
            <a:avLst/>
          </a:prstGeom>
        </p:spPr>
      </p:pic>
    </p:spTree>
    <p:extLst>
      <p:ext uri="{BB962C8B-B14F-4D97-AF65-F5344CB8AC3E}">
        <p14:creationId xmlns:p14="http://schemas.microsoft.com/office/powerpoint/2010/main" xmlns="" val="195385855"/>
      </p:ext>
    </p:extLst>
  </p:cSld>
  <p:clrMapOvr>
    <a:masterClrMapping/>
  </p:clrMapOvr>
  <p:transition>
    <p:newsflash/>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419100" y="0"/>
            <a:ext cx="8305800" cy="1447800"/>
          </a:xfrm>
          <a:solidFill>
            <a:schemeClr val="bg1"/>
          </a:solidFill>
        </p:spPr>
        <p:txBody>
          <a:bodyPr>
            <a:noAutofit/>
          </a:bodyPr>
          <a:lstStyle/>
          <a:p>
            <a:r>
              <a:rPr lang="en-IN" sz="5400" b="1" u="sng" dirty="0" smtClean="0">
                <a:latin typeface="Algerian" pitchFamily="82" charset="0"/>
              </a:rPr>
              <a:t>PATNA DAIRY PROJECT</a:t>
            </a:r>
            <a:endParaRPr lang="en-IN" sz="5400" b="1" u="sng" dirty="0">
              <a:latin typeface="Algerian" pitchFamily="82"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0" y="3124200"/>
            <a:ext cx="9144000" cy="2876550"/>
          </a:xfrm>
          <a:prstGeom prst="rect">
            <a:avLst/>
          </a:prstGeom>
        </p:spPr>
      </p:pic>
    </p:spTree>
    <p:extLst>
      <p:ext uri="{BB962C8B-B14F-4D97-AF65-F5344CB8AC3E}">
        <p14:creationId xmlns:p14="http://schemas.microsoft.com/office/powerpoint/2010/main" xmlns="" val="3220530774"/>
      </p:ext>
    </p:extLst>
  </p:cSld>
  <p:clrMapOvr>
    <a:masterClrMapping/>
  </p:clrMapOvr>
  <p:transition>
    <p:newsflash/>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22000" b="-22000"/>
          </a:stretch>
        </a:blipFill>
        <a:effectLst/>
      </p:bgPr>
    </p:bg>
    <p:spTree>
      <p:nvGrpSpPr>
        <p:cNvPr id="1" name=""/>
        <p:cNvGrpSpPr/>
        <p:nvPr/>
      </p:nvGrpSpPr>
      <p:grpSpPr>
        <a:xfrm>
          <a:off x="0" y="0"/>
          <a:ext cx="0" cy="0"/>
          <a:chOff x="0" y="0"/>
          <a:chExt cx="0" cy="0"/>
        </a:xfrm>
      </p:grpSpPr>
      <p:sp>
        <p:nvSpPr>
          <p:cNvPr id="2" name="Rectangle 1"/>
          <p:cNvSpPr/>
          <p:nvPr/>
        </p:nvSpPr>
        <p:spPr>
          <a:xfrm>
            <a:off x="0" y="381000"/>
            <a:ext cx="9144000" cy="6555641"/>
          </a:xfrm>
          <a:prstGeom prst="rect">
            <a:avLst/>
          </a:prstGeom>
        </p:spPr>
        <p:txBody>
          <a:bodyPr wrap="square">
            <a:spAutoFit/>
          </a:bodyPr>
          <a:lstStyle/>
          <a:p>
            <a:r>
              <a:rPr lang="en-US" sz="2000" b="1" dirty="0"/>
              <a:t>“Patna Dairy Project (PDP)” was started at 1st October, 1981 through the National Dairy Development Board (NDDB).NDDB handed over the arrangements of Patna Dairy Project (PDP) to </a:t>
            </a:r>
            <a:r>
              <a:rPr lang="en-US" sz="2000" b="1" dirty="0" err="1" smtClean="0"/>
              <a:t>Vaishal</a:t>
            </a:r>
            <a:r>
              <a:rPr lang="en-US" sz="2000" b="1" dirty="0" smtClean="0"/>
              <a:t>  </a:t>
            </a:r>
            <a:r>
              <a:rPr lang="en-US" sz="2000" b="1" dirty="0" err="1"/>
              <a:t>P</a:t>
            </a:r>
            <a:r>
              <a:rPr lang="en-US" sz="2000" b="1" dirty="0" err="1" smtClean="0"/>
              <a:t>atliputra</a:t>
            </a:r>
            <a:r>
              <a:rPr lang="en-US" sz="2000" b="1" dirty="0" smtClean="0"/>
              <a:t>  </a:t>
            </a:r>
            <a:r>
              <a:rPr lang="en-US" sz="2000" b="1" dirty="0" err="1" smtClean="0"/>
              <a:t>Dugdh</a:t>
            </a:r>
            <a:r>
              <a:rPr lang="en-US" sz="2000" b="1" dirty="0" smtClean="0"/>
              <a:t>  </a:t>
            </a:r>
            <a:r>
              <a:rPr lang="en-US" sz="2000" b="1" dirty="0" err="1" smtClean="0"/>
              <a:t>Utpadak</a:t>
            </a:r>
            <a:r>
              <a:rPr lang="en-US" sz="2000" b="1" dirty="0" smtClean="0"/>
              <a:t>  </a:t>
            </a:r>
            <a:r>
              <a:rPr lang="en-US" sz="2000" b="1" dirty="0" err="1" smtClean="0"/>
              <a:t>Sahkari</a:t>
            </a:r>
            <a:r>
              <a:rPr lang="en-US" sz="2000" b="1" dirty="0" smtClean="0"/>
              <a:t>  </a:t>
            </a:r>
            <a:r>
              <a:rPr lang="en-US" sz="2000" b="1" dirty="0" err="1" smtClean="0"/>
              <a:t>Sangh</a:t>
            </a:r>
            <a:r>
              <a:rPr lang="en-US" sz="2000" b="1" dirty="0" smtClean="0"/>
              <a:t> </a:t>
            </a:r>
            <a:r>
              <a:rPr lang="en-US" sz="2000" b="1" dirty="0"/>
              <a:t>Ltd.(VPDUSS) with effect from 1st July, 1988.The Company is </a:t>
            </a:r>
            <a:r>
              <a:rPr lang="en-US" sz="2000" b="1" dirty="0" smtClean="0"/>
              <a:t>certified by </a:t>
            </a:r>
            <a:r>
              <a:rPr lang="en-US" sz="2000" b="1" dirty="0"/>
              <a:t>Bureau of Indian Standards in March, 2002.</a:t>
            </a:r>
          </a:p>
          <a:p>
            <a:r>
              <a:rPr lang="en-US" sz="2000" b="1" dirty="0"/>
              <a:t>A Corporation know as Bihar State Dairy Corporation was formed in the year 1972 for speedy and effective implementation of the Operation Flood </a:t>
            </a:r>
            <a:r>
              <a:rPr lang="en-US" sz="2000" b="1" dirty="0" err="1" smtClean="0"/>
              <a:t>programme</a:t>
            </a:r>
            <a:r>
              <a:rPr lang="en-US" sz="2000" b="1" dirty="0" smtClean="0"/>
              <a:t> in </a:t>
            </a:r>
            <a:r>
              <a:rPr lang="en-US" sz="2000" b="1" dirty="0"/>
              <a:t>the state. The Dairy Corporation was to develop the Dairy Cooperatives both at the village level and milk shed level cooperative would take over the entire infrastructure created in due course.</a:t>
            </a:r>
          </a:p>
          <a:p>
            <a:r>
              <a:rPr lang="en-US" sz="2000" b="1" dirty="0"/>
              <a:t>The Corporation positioned a multi disciplinary Procurement &amp; Inputs wing in 1975 after their recruitment and training. A Spread Head Team (SHT) was deputed from National Dairy Development Board (NDDB) from the same year for helping the Corporation in organizing and developing the Cooperatives. Though the progress in the initial years was encouraging, the </a:t>
            </a:r>
            <a:r>
              <a:rPr lang="en-US" sz="2000" b="1" dirty="0" err="1" smtClean="0"/>
              <a:t>programme</a:t>
            </a:r>
            <a:r>
              <a:rPr lang="en-US" sz="2000" b="1" dirty="0" smtClean="0"/>
              <a:t>, </a:t>
            </a:r>
            <a:r>
              <a:rPr lang="en-US" sz="2000" b="1" dirty="0"/>
              <a:t>for obvious reasons could not achieve the goals for which it was established.</a:t>
            </a:r>
          </a:p>
          <a:p>
            <a:r>
              <a:rPr lang="en-US" sz="2000" b="1" dirty="0"/>
              <a:t>Subsequently, the State Government felt it worthwhile to request the DAIRY BOARD (NDDB) for taking over the infrastructure created on management basis. The National Dairy Development Board (NDDB)took over the management of the infrastructure with effect from 1st October, 1981 under the banner of Patna Dairy Project (PDP).</a:t>
            </a:r>
          </a:p>
        </p:txBody>
      </p:sp>
    </p:spTree>
    <p:extLst>
      <p:ext uri="{BB962C8B-B14F-4D97-AF65-F5344CB8AC3E}">
        <p14:creationId xmlns:p14="http://schemas.microsoft.com/office/powerpoint/2010/main" xmlns="" val="1733111435"/>
      </p:ext>
    </p:extLst>
  </p:cSld>
  <p:clrMapOvr>
    <a:masterClrMapping/>
  </p:clrMapOvr>
  <p:transition>
    <p:newsflash/>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tile tx="0" ty="0" sx="100000" sy="100000" flip="none" algn="tl"/>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28601"/>
            <a:ext cx="7772400" cy="1904999"/>
          </a:xfrm>
          <a:ln>
            <a:solidFill>
              <a:srgbClr val="00B0F0"/>
            </a:solidFill>
          </a:ln>
          <a:effectLst>
            <a:outerShdw blurRad="50800" dist="38100" dir="2700000" algn="tl" rotWithShape="0">
              <a:prstClr val="black">
                <a:alpha val="40000"/>
              </a:prstClr>
            </a:outerShdw>
          </a:effectLst>
        </p:spPr>
        <p:txBody>
          <a:bodyPr/>
          <a:lstStyle/>
          <a:p>
            <a:r>
              <a:rPr lang="en-US" dirty="0" smtClean="0">
                <a:solidFill>
                  <a:schemeClr val="tx2"/>
                </a:solidFill>
                <a:latin typeface="Algerian" pitchFamily="82" charset="0"/>
              </a:rPr>
              <a:t>PRODUCT  MARKETING MANAGEMENT  SYSTEM</a:t>
            </a:r>
            <a:endParaRPr lang="en-US" dirty="0">
              <a:solidFill>
                <a:schemeClr val="tx2"/>
              </a:solidFill>
              <a:latin typeface="Algerian" pitchFamily="82" charset="0"/>
            </a:endParaRPr>
          </a:p>
        </p:txBody>
      </p:sp>
      <p:sp>
        <p:nvSpPr>
          <p:cNvPr id="3" name="Subtitle 2"/>
          <p:cNvSpPr>
            <a:spLocks noGrp="1"/>
          </p:cNvSpPr>
          <p:nvPr>
            <p:ph type="subTitle" idx="1"/>
          </p:nvPr>
        </p:nvSpPr>
        <p:spPr/>
        <p:txBody>
          <a:bodyPr/>
          <a:lstStyle/>
          <a:p>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304800" y="3048000"/>
            <a:ext cx="8534400" cy="3429000"/>
          </a:xfrm>
          <a:prstGeom prst="rect">
            <a:avLst/>
          </a:prstGeom>
        </p:spPr>
      </p:pic>
    </p:spTree>
    <p:extLst>
      <p:ext uri="{BB962C8B-B14F-4D97-AF65-F5344CB8AC3E}">
        <p14:creationId xmlns:p14="http://schemas.microsoft.com/office/powerpoint/2010/main" xmlns="" val="2196528585"/>
      </p:ext>
    </p:extLst>
  </p:cSld>
  <p:clrMapOvr>
    <a:masterClrMapping/>
  </p:clrMapOvr>
  <p:transition>
    <p:newsflash/>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4000" r="-14000"/>
          </a:stretch>
        </a:blipFill>
        <a:effectLst/>
      </p:bgPr>
    </p:bg>
    <p:spTree>
      <p:nvGrpSpPr>
        <p:cNvPr id="1" name=""/>
        <p:cNvGrpSpPr/>
        <p:nvPr/>
      </p:nvGrpSpPr>
      <p:grpSpPr>
        <a:xfrm>
          <a:off x="0" y="0"/>
          <a:ext cx="0" cy="0"/>
          <a:chOff x="0" y="0"/>
          <a:chExt cx="0" cy="0"/>
        </a:xfrm>
      </p:grpSpPr>
      <p:sp>
        <p:nvSpPr>
          <p:cNvPr id="4" name="Subtitle 2"/>
          <p:cNvSpPr>
            <a:spLocks noGrp="1"/>
          </p:cNvSpPr>
          <p:nvPr>
            <p:ph type="ctrTitle"/>
          </p:nvPr>
        </p:nvSpPr>
        <p:spPr>
          <a:xfrm>
            <a:off x="-30480" y="0"/>
            <a:ext cx="8839200" cy="6553199"/>
          </a:xfrm>
        </p:spPr>
        <p:txBody>
          <a:bodyPr>
            <a:noAutofit/>
          </a:bodyPr>
          <a:lstStyle/>
          <a:p>
            <a:r>
              <a:rPr lang="en-US" sz="2400" b="1" dirty="0"/>
              <a:t>Product marketing</a:t>
            </a:r>
            <a:r>
              <a:rPr lang="en-US" sz="2400" dirty="0"/>
              <a:t> is a process of promoting and selling a product to a customer. Also product marketing is defined as being the intermediary function between product development and increasing brand awareness. For example, product management deals with the basics of product </a:t>
            </a:r>
            <a:r>
              <a:rPr lang="en-US" sz="2400" dirty="0" smtClean="0"/>
              <a:t>development</a:t>
            </a:r>
            <a:r>
              <a:rPr lang="en-US" sz="2400" dirty="0"/>
              <a:t> within a firm, whereas product marketing deals with marketing the product to prospects, customers, and others. Product marketing, as a job function within a firm, also differs from other marketing jobs such as social </a:t>
            </a:r>
            <a:r>
              <a:rPr lang="en-US" sz="2400" dirty="0" smtClean="0"/>
              <a:t>media  marketing , marketing </a:t>
            </a:r>
            <a:r>
              <a:rPr lang="en-US" sz="2400" dirty="0"/>
              <a:t>communications </a:t>
            </a:r>
            <a:r>
              <a:rPr lang="en-US" sz="2400" dirty="0" smtClean="0"/>
              <a:t>,</a:t>
            </a:r>
            <a:r>
              <a:rPr lang="en-US" sz="2400" dirty="0"/>
              <a:t> online marketing, advertising, marketing strategy, and public relations, although product marketers may use channels such as online </a:t>
            </a:r>
            <a:r>
              <a:rPr lang="en-US" sz="2400" dirty="0" smtClean="0"/>
              <a:t>for outbound </a:t>
            </a:r>
            <a:r>
              <a:rPr lang="en-US" sz="2400" dirty="0"/>
              <a:t>marketing for their product</a:t>
            </a:r>
            <a:r>
              <a:rPr lang="en-US" sz="2400" dirty="0" smtClean="0"/>
              <a:t>.</a:t>
            </a:r>
            <a:r>
              <a:rPr lang="en-US" sz="2400" dirty="0"/>
              <a:t/>
            </a:r>
            <a:br>
              <a:rPr lang="en-US" sz="2400" dirty="0"/>
            </a:br>
            <a:r>
              <a:rPr lang="en-US" sz="2400" dirty="0"/>
              <a:t>A product </a:t>
            </a:r>
            <a:r>
              <a:rPr lang="en-US" sz="2400" dirty="0" smtClean="0"/>
              <a:t>market </a:t>
            </a:r>
            <a:r>
              <a:rPr lang="en-US" sz="2400" dirty="0"/>
              <a:t> is something that is referred to when pitching a new product to the general public. Product market definition focuses on a narrow statement: the product type, customer needs (functional needs), customer type, and geographic area.</a:t>
            </a:r>
            <a:r>
              <a:rPr lang="en-US" sz="5400" dirty="0"/>
              <a:t/>
            </a:r>
            <a:br>
              <a:rPr lang="en-US" sz="5400" dirty="0"/>
            </a:br>
            <a:endParaRPr lang="en-US" sz="5400" dirty="0"/>
          </a:p>
        </p:txBody>
      </p:sp>
    </p:spTree>
    <p:extLst>
      <p:ext uri="{BB962C8B-B14F-4D97-AF65-F5344CB8AC3E}">
        <p14:creationId xmlns:p14="http://schemas.microsoft.com/office/powerpoint/2010/main" xmlns="" val="278071735"/>
      </p:ext>
    </p:extLst>
  </p:cSld>
  <p:clrMapOvr>
    <a:masterClrMapping/>
  </p:clrMapOvr>
  <p:transition>
    <p:newsflash/>
  </p:transition>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459</TotalTime>
  <Words>634</Words>
  <Application>Microsoft Office PowerPoint</Application>
  <PresentationFormat>On-screen Show (4:3)</PresentationFormat>
  <Paragraphs>99</Paragraphs>
  <Slides>47</Slides>
  <Notes>1</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47</vt:i4>
      </vt:variant>
    </vt:vector>
  </HeadingPairs>
  <TitlesOfParts>
    <vt:vector size="49" baseType="lpstr">
      <vt:lpstr>Office Theme</vt:lpstr>
      <vt:lpstr>Document</vt:lpstr>
      <vt:lpstr>Slide 1</vt:lpstr>
      <vt:lpstr>PATNA WOMEN’S COLLEGE AUTONOMOUS 3RD CYCLE NAAC Re-Accredited-’A’ Grade with CGPA -3.58/4 </vt:lpstr>
      <vt:lpstr>Slide 3</vt:lpstr>
      <vt:lpstr>Developed by:=</vt:lpstr>
      <vt:lpstr>Name of the organisation PATNA  DAIRY  PROJECT   </vt:lpstr>
      <vt:lpstr>PATNA DAIRY PROJECT</vt:lpstr>
      <vt:lpstr>Slide 7</vt:lpstr>
      <vt:lpstr>PRODUCT  MARKETING MANAGEMENT  SYSTEM</vt:lpstr>
      <vt:lpstr>Product marketing is a process of promoting and selling a product to a customer. Also product marketing is defined as being the intermediary function between product development and increasing brand awareness. For example, product management deals with the basics of product development within a firm, whereas product marketing deals with marketing the product to prospects, customers, and others. Product marketing, as a job function within a firm, also differs from other marketing jobs such as social media  marketing , marketing communications , online marketing, advertising, marketing strategy, and public relations, although product marketers may use channels such as online for outbound marketing for their product. A product market  is something that is referred to when pitching a new product to the general public. Product market definition focuses on a narrow statement: the product type, customer needs (functional needs), customer type, and geographic area. </vt:lpstr>
      <vt:lpstr>Slide 10</vt:lpstr>
      <vt:lpstr> OBJECTIVE</vt:lpstr>
      <vt:lpstr>Slide 12</vt:lpstr>
      <vt:lpstr>Slide 13</vt:lpstr>
      <vt:lpstr>Slide 14</vt:lpstr>
      <vt:lpstr>     EXISTING SYSTEM</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Anjali Srivastava</dc:creator>
  <cp:lastModifiedBy>user</cp:lastModifiedBy>
  <cp:revision>54</cp:revision>
  <dcterms:created xsi:type="dcterms:W3CDTF">2019-07-28T05:36:39Z</dcterms:created>
  <dcterms:modified xsi:type="dcterms:W3CDTF">2019-09-27T04:45:52Z</dcterms:modified>
</cp:coreProperties>
</file>